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72" r:id="rId1"/>
  </p:sldMasterIdLst>
  <p:notesMasterIdLst>
    <p:notesMasterId r:id="rId142"/>
  </p:notesMasterIdLst>
  <p:handoutMasterIdLst>
    <p:handoutMasterId r:id="rId143"/>
  </p:handoutMasterIdLst>
  <p:sldIdLst>
    <p:sldId id="256" r:id="rId2"/>
    <p:sldId id="257" r:id="rId3"/>
    <p:sldId id="258" r:id="rId4"/>
    <p:sldId id="439" r:id="rId5"/>
    <p:sldId id="413" r:id="rId6"/>
    <p:sldId id="440" r:id="rId7"/>
    <p:sldId id="416" r:id="rId8"/>
    <p:sldId id="414" r:id="rId9"/>
    <p:sldId id="415" r:id="rId10"/>
    <p:sldId id="441" r:id="rId11"/>
    <p:sldId id="503" r:id="rId12"/>
    <p:sldId id="442" r:id="rId13"/>
    <p:sldId id="443" r:id="rId14"/>
    <p:sldId id="381" r:id="rId15"/>
    <p:sldId id="370" r:id="rId16"/>
    <p:sldId id="371" r:id="rId17"/>
    <p:sldId id="367" r:id="rId18"/>
    <p:sldId id="383" r:id="rId19"/>
    <p:sldId id="314" r:id="rId20"/>
    <p:sldId id="328" r:id="rId21"/>
    <p:sldId id="384" r:id="rId22"/>
    <p:sldId id="343" r:id="rId23"/>
    <p:sldId id="344" r:id="rId24"/>
    <p:sldId id="347" r:id="rId25"/>
    <p:sldId id="345" r:id="rId26"/>
    <p:sldId id="346" r:id="rId27"/>
    <p:sldId id="308" r:id="rId28"/>
    <p:sldId id="334" r:id="rId29"/>
    <p:sldId id="321" r:id="rId30"/>
    <p:sldId id="515" r:id="rId31"/>
    <p:sldId id="363" r:id="rId32"/>
    <p:sldId id="366" r:id="rId33"/>
    <p:sldId id="389" r:id="rId34"/>
    <p:sldId id="325" r:id="rId35"/>
    <p:sldId id="409" r:id="rId36"/>
    <p:sldId id="324" r:id="rId37"/>
    <p:sldId id="326" r:id="rId38"/>
    <p:sldId id="327" r:id="rId39"/>
    <p:sldId id="494" r:id="rId40"/>
    <p:sldId id="445" r:id="rId41"/>
    <p:sldId id="468" r:id="rId42"/>
    <p:sldId id="307" r:id="rId43"/>
    <p:sldId id="420" r:id="rId44"/>
    <p:sldId id="421" r:id="rId45"/>
    <p:sldId id="476" r:id="rId46"/>
    <p:sldId id="373" r:id="rId47"/>
    <p:sldId id="374" r:id="rId48"/>
    <p:sldId id="382" r:id="rId49"/>
    <p:sldId id="495" r:id="rId50"/>
    <p:sldId id="392" r:id="rId51"/>
    <p:sldId id="393" r:id="rId52"/>
    <p:sldId id="471" r:id="rId53"/>
    <p:sldId id="516" r:id="rId54"/>
    <p:sldId id="402" r:id="rId55"/>
    <p:sldId id="517" r:id="rId56"/>
    <p:sldId id="401" r:id="rId57"/>
    <p:sldId id="397" r:id="rId58"/>
    <p:sldId id="400" r:id="rId59"/>
    <p:sldId id="396" r:id="rId60"/>
    <p:sldId id="398" r:id="rId61"/>
    <p:sldId id="395" r:id="rId62"/>
    <p:sldId id="513" r:id="rId63"/>
    <p:sldId id="391" r:id="rId64"/>
    <p:sldId id="469" r:id="rId65"/>
    <p:sldId id="470" r:id="rId66"/>
    <p:sldId id="372" r:id="rId67"/>
    <p:sldId id="315" r:id="rId68"/>
    <p:sldId id="351" r:id="rId69"/>
    <p:sldId id="518" r:id="rId70"/>
    <p:sldId id="297" r:id="rId71"/>
    <p:sldId id="353" r:id="rId72"/>
    <p:sldId id="354" r:id="rId73"/>
    <p:sldId id="404" r:id="rId74"/>
    <p:sldId id="472" r:id="rId75"/>
    <p:sldId id="377" r:id="rId76"/>
    <p:sldId id="378" r:id="rId77"/>
    <p:sldId id="379" r:id="rId78"/>
    <p:sldId id="422" r:id="rId79"/>
    <p:sldId id="430" r:id="rId80"/>
    <p:sldId id="387" r:id="rId81"/>
    <p:sldId id="350" r:id="rId82"/>
    <p:sldId id="316" r:id="rId83"/>
    <p:sldId id="313" r:id="rId84"/>
    <p:sldId id="497" r:id="rId85"/>
    <p:sldId id="405" r:id="rId86"/>
    <p:sldId id="312" r:id="rId87"/>
    <p:sldId id="359" r:id="rId88"/>
    <p:sldId id="356" r:id="rId89"/>
    <p:sldId id="309" r:id="rId90"/>
    <p:sldId id="357" r:id="rId91"/>
    <p:sldId id="467" r:id="rId92"/>
    <p:sldId id="276" r:id="rId93"/>
    <p:sldId id="263" r:id="rId94"/>
    <p:sldId id="301" r:id="rId95"/>
    <p:sldId id="299" r:id="rId96"/>
    <p:sldId id="300" r:id="rId97"/>
    <p:sldId id="302" r:id="rId98"/>
    <p:sldId id="406" r:id="rId99"/>
    <p:sldId id="362" r:id="rId100"/>
    <p:sldId id="508" r:id="rId101"/>
    <p:sldId id="331" r:id="rId102"/>
    <p:sldId id="355" r:id="rId103"/>
    <p:sldId id="360" r:id="rId104"/>
    <p:sldId id="474" r:id="rId105"/>
    <p:sldId id="329" r:id="rId106"/>
    <p:sldId id="418" r:id="rId107"/>
    <p:sldId id="438" r:id="rId108"/>
    <p:sldId id="417" r:id="rId109"/>
    <p:sldId id="475" r:id="rId110"/>
    <p:sldId id="507" r:id="rId111"/>
    <p:sldId id="506" r:id="rId112"/>
    <p:sldId id="511" r:id="rId113"/>
    <p:sldId id="330" r:id="rId114"/>
    <p:sldId id="496" r:id="rId115"/>
    <p:sldId id="499" r:id="rId116"/>
    <p:sldId id="478" r:id="rId117"/>
    <p:sldId id="479" r:id="rId118"/>
    <p:sldId id="481" r:id="rId119"/>
    <p:sldId id="482" r:id="rId120"/>
    <p:sldId id="483" r:id="rId121"/>
    <p:sldId id="484" r:id="rId122"/>
    <p:sldId id="485" r:id="rId123"/>
    <p:sldId id="486" r:id="rId124"/>
    <p:sldId id="487" r:id="rId125"/>
    <p:sldId id="488" r:id="rId126"/>
    <p:sldId id="489" r:id="rId127"/>
    <p:sldId id="490" r:id="rId128"/>
    <p:sldId id="491" r:id="rId129"/>
    <p:sldId id="492" r:id="rId130"/>
    <p:sldId id="493" r:id="rId131"/>
    <p:sldId id="332" r:id="rId132"/>
    <p:sldId id="519" r:id="rId133"/>
    <p:sldId id="501" r:id="rId134"/>
    <p:sldId id="509" r:id="rId135"/>
    <p:sldId id="502" r:id="rId136"/>
    <p:sldId id="504" r:id="rId137"/>
    <p:sldId id="505" r:id="rId138"/>
    <p:sldId id="500" r:id="rId139"/>
    <p:sldId id="512" r:id="rId140"/>
    <p:sldId id="510" r:id="rId14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994" autoAdjust="0"/>
    <p:restoredTop sz="92838"/>
  </p:normalViewPr>
  <p:slideViewPr>
    <p:cSldViewPr snapToGrid="0" snapToObjects="1">
      <p:cViewPr varScale="1">
        <p:scale>
          <a:sx n="54" d="100"/>
          <a:sy n="54" d="100"/>
        </p:scale>
        <p:origin x="416" y="208"/>
      </p:cViewPr>
      <p:guideLst>
        <p:guide orient="horz" pos="2160"/>
        <p:guide pos="2880"/>
      </p:guideLst>
    </p:cSldViewPr>
  </p:slideViewPr>
  <p:notesTextViewPr>
    <p:cViewPr>
      <p:scale>
        <a:sx n="3" d="2"/>
        <a:sy n="3" d="2"/>
      </p:scale>
      <p:origin x="0" y="0"/>
    </p:cViewPr>
  </p:notesTextViewPr>
  <p:sorterViewPr>
    <p:cViewPr>
      <p:scale>
        <a:sx n="2163" d="2500"/>
        <a:sy n="2163" d="2500"/>
      </p:scale>
      <p:origin x="0" y="-14636"/>
    </p:cViewPr>
  </p:sorterViewPr>
  <p:notesViewPr>
    <p:cSldViewPr snapToGrid="0" snapToObjects="1">
      <p:cViewPr varScale="1">
        <p:scale>
          <a:sx n="47" d="100"/>
          <a:sy n="47" d="100"/>
        </p:scale>
        <p:origin x="2780" y="5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explosion val="14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1B-43B5-911E-5EA06CCD5BD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1B-43B5-911E-5EA06CCD5BD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A1B-43B5-911E-5EA06CCD5BD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A1B-43B5-911E-5EA06CCD5BD4}"/>
              </c:ext>
            </c:extLst>
          </c:dPt>
          <c:cat>
            <c:strRef>
              <c:f>Sheet1!$A$2:$A$5</c:f>
              <c:strCache>
                <c:ptCount val="2"/>
                <c:pt idx="0">
                  <c:v>Questionable Curse of Ham Traditions</c:v>
                </c:pt>
                <c:pt idx="1">
                  <c:v>Rest of Talmudic Corpus</c:v>
                </c:pt>
              </c:strCache>
            </c:strRef>
          </c:cat>
          <c:val>
            <c:numRef>
              <c:f>Sheet1!$B$2:$B$5</c:f>
              <c:numCache>
                <c:formatCode>General</c:formatCode>
                <c:ptCount val="4"/>
                <c:pt idx="0">
                  <c:v>5.9999999999999995E-4</c:v>
                </c:pt>
                <c:pt idx="1">
                  <c:v>99.999399999999994</c:v>
                </c:pt>
              </c:numCache>
            </c:numRef>
          </c:val>
          <c:extLst>
            <c:ext xmlns:c16="http://schemas.microsoft.com/office/drawing/2014/chart" uri="{C3380CC4-5D6E-409C-BE32-E72D297353CC}">
              <c16:uniqueId val="{00000000-0E96-4003-AF65-A979511779B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8DD91189-10B2-40D7-8B68-6F34F43D0774}" type="datetimeFigureOut">
              <a:rPr lang="en-GB" smtClean="0"/>
              <a:t>11/07/2019</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56AC226A-61CC-4A18-A49D-97DA6EBFE6C5}" type="slidenum">
              <a:rPr lang="en-GB" smtClean="0"/>
              <a:t>‹#›</a:t>
            </a:fld>
            <a:endParaRPr lang="en-GB"/>
          </a:p>
        </p:txBody>
      </p:sp>
    </p:spTree>
    <p:extLst>
      <p:ext uri="{BB962C8B-B14F-4D97-AF65-F5344CB8AC3E}">
        <p14:creationId xmlns:p14="http://schemas.microsoft.com/office/powerpoint/2010/main" val="196239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C2B24CC-6BB6-4DC0-9A91-14635A8A5431}" type="datetimeFigureOut">
              <a:rPr lang="en-GB" smtClean="0"/>
              <a:t>11/07/2019</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74EC7C12-117E-4E77-9B4C-2E9D67088D48}" type="slidenum">
              <a:rPr lang="en-GB" smtClean="0"/>
              <a:t>‹#›</a:t>
            </a:fld>
            <a:endParaRPr lang="en-GB"/>
          </a:p>
        </p:txBody>
      </p:sp>
    </p:spTree>
    <p:extLst>
      <p:ext uri="{BB962C8B-B14F-4D97-AF65-F5344CB8AC3E}">
        <p14:creationId xmlns:p14="http://schemas.microsoft.com/office/powerpoint/2010/main" val="74930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a:t>
            </a:fld>
            <a:endParaRPr lang="en-GB"/>
          </a:p>
        </p:txBody>
      </p:sp>
    </p:spTree>
    <p:extLst>
      <p:ext uri="{BB962C8B-B14F-4D97-AF65-F5344CB8AC3E}">
        <p14:creationId xmlns:p14="http://schemas.microsoft.com/office/powerpoint/2010/main" val="3819362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15</a:t>
            </a:fld>
            <a:endParaRPr lang="en-GB"/>
          </a:p>
        </p:txBody>
      </p:sp>
    </p:spTree>
    <p:extLst>
      <p:ext uri="{BB962C8B-B14F-4D97-AF65-F5344CB8AC3E}">
        <p14:creationId xmlns:p14="http://schemas.microsoft.com/office/powerpoint/2010/main" val="413703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16</a:t>
            </a:fld>
            <a:endParaRPr lang="en-GB"/>
          </a:p>
        </p:txBody>
      </p:sp>
    </p:spTree>
    <p:extLst>
      <p:ext uri="{BB962C8B-B14F-4D97-AF65-F5344CB8AC3E}">
        <p14:creationId xmlns:p14="http://schemas.microsoft.com/office/powerpoint/2010/main" val="429493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17</a:t>
            </a:fld>
            <a:endParaRPr lang="en-GB"/>
          </a:p>
        </p:txBody>
      </p:sp>
    </p:spTree>
    <p:extLst>
      <p:ext uri="{BB962C8B-B14F-4D97-AF65-F5344CB8AC3E}">
        <p14:creationId xmlns:p14="http://schemas.microsoft.com/office/powerpoint/2010/main" val="399114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19</a:t>
            </a:fld>
            <a:endParaRPr lang="en-GB"/>
          </a:p>
        </p:txBody>
      </p:sp>
    </p:spTree>
    <p:extLst>
      <p:ext uri="{BB962C8B-B14F-4D97-AF65-F5344CB8AC3E}">
        <p14:creationId xmlns:p14="http://schemas.microsoft.com/office/powerpoint/2010/main" val="191533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20</a:t>
            </a:fld>
            <a:endParaRPr lang="en-GB"/>
          </a:p>
        </p:txBody>
      </p:sp>
    </p:spTree>
    <p:extLst>
      <p:ext uri="{BB962C8B-B14F-4D97-AF65-F5344CB8AC3E}">
        <p14:creationId xmlns:p14="http://schemas.microsoft.com/office/powerpoint/2010/main" val="47776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22</a:t>
            </a:fld>
            <a:endParaRPr lang="en-GB"/>
          </a:p>
        </p:txBody>
      </p:sp>
    </p:spTree>
    <p:extLst>
      <p:ext uri="{BB962C8B-B14F-4D97-AF65-F5344CB8AC3E}">
        <p14:creationId xmlns:p14="http://schemas.microsoft.com/office/powerpoint/2010/main" val="263851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23</a:t>
            </a:fld>
            <a:endParaRPr lang="en-GB"/>
          </a:p>
        </p:txBody>
      </p:sp>
    </p:spTree>
    <p:extLst>
      <p:ext uri="{BB962C8B-B14F-4D97-AF65-F5344CB8AC3E}">
        <p14:creationId xmlns:p14="http://schemas.microsoft.com/office/powerpoint/2010/main" val="298490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24</a:t>
            </a:fld>
            <a:endParaRPr lang="en-GB"/>
          </a:p>
        </p:txBody>
      </p:sp>
    </p:spTree>
    <p:extLst>
      <p:ext uri="{BB962C8B-B14F-4D97-AF65-F5344CB8AC3E}">
        <p14:creationId xmlns:p14="http://schemas.microsoft.com/office/powerpoint/2010/main" val="1532904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solidFill>
              </a:rPr>
              <a:t>The </a:t>
            </a:r>
            <a:r>
              <a:rPr lang="en-GB" dirty="0" err="1">
                <a:solidFill>
                  <a:schemeClr val="bg1"/>
                </a:solidFill>
              </a:rPr>
              <a:t>Munafiqun</a:t>
            </a:r>
            <a:r>
              <a:rPr lang="en-GB" dirty="0">
                <a:solidFill>
                  <a:schemeClr val="bg1"/>
                </a:solidFill>
              </a:rPr>
              <a:t>  = the hypocrites</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25</a:t>
            </a:fld>
            <a:endParaRPr lang="en-GB"/>
          </a:p>
        </p:txBody>
      </p:sp>
    </p:spTree>
    <p:extLst>
      <p:ext uri="{BB962C8B-B14F-4D97-AF65-F5344CB8AC3E}">
        <p14:creationId xmlns:p14="http://schemas.microsoft.com/office/powerpoint/2010/main" val="27996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26</a:t>
            </a:fld>
            <a:endParaRPr lang="en-GB"/>
          </a:p>
        </p:txBody>
      </p:sp>
    </p:spTree>
    <p:extLst>
      <p:ext uri="{BB962C8B-B14F-4D97-AF65-F5344CB8AC3E}">
        <p14:creationId xmlns:p14="http://schemas.microsoft.com/office/powerpoint/2010/main" val="43184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5</a:t>
            </a:fld>
            <a:endParaRPr lang="en-GB"/>
          </a:p>
        </p:txBody>
      </p:sp>
    </p:spTree>
    <p:extLst>
      <p:ext uri="{BB962C8B-B14F-4D97-AF65-F5344CB8AC3E}">
        <p14:creationId xmlns:p14="http://schemas.microsoft.com/office/powerpoint/2010/main" val="286524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27</a:t>
            </a:fld>
            <a:endParaRPr lang="en-GB"/>
          </a:p>
        </p:txBody>
      </p:sp>
    </p:spTree>
    <p:extLst>
      <p:ext uri="{BB962C8B-B14F-4D97-AF65-F5344CB8AC3E}">
        <p14:creationId xmlns:p14="http://schemas.microsoft.com/office/powerpoint/2010/main" val="300931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29</a:t>
            </a:fld>
            <a:endParaRPr lang="en-GB"/>
          </a:p>
        </p:txBody>
      </p:sp>
    </p:spTree>
    <p:extLst>
      <p:ext uri="{BB962C8B-B14F-4D97-AF65-F5344CB8AC3E}">
        <p14:creationId xmlns:p14="http://schemas.microsoft.com/office/powerpoint/2010/main" val="57211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322372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31</a:t>
            </a:fld>
            <a:endParaRPr lang="en-GB"/>
          </a:p>
        </p:txBody>
      </p:sp>
    </p:spTree>
    <p:extLst>
      <p:ext uri="{BB962C8B-B14F-4D97-AF65-F5344CB8AC3E}">
        <p14:creationId xmlns:p14="http://schemas.microsoft.com/office/powerpoint/2010/main" val="1291257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32</a:t>
            </a:fld>
            <a:endParaRPr lang="en-GB"/>
          </a:p>
        </p:txBody>
      </p:sp>
    </p:spTree>
    <p:extLst>
      <p:ext uri="{BB962C8B-B14F-4D97-AF65-F5344CB8AC3E}">
        <p14:creationId xmlns:p14="http://schemas.microsoft.com/office/powerpoint/2010/main" val="234358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Bilal</a:t>
            </a:r>
            <a:r>
              <a:rPr lang="en-GB" baseline="0" dirty="0"/>
              <a:t> was not freed by Muhammad, but by </a:t>
            </a:r>
            <a:r>
              <a:rPr lang="en-GB" baseline="0" dirty="0" err="1"/>
              <a:t>AbuBakr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34</a:t>
            </a:fld>
            <a:endParaRPr lang="en-GB"/>
          </a:p>
        </p:txBody>
      </p:sp>
    </p:spTree>
    <p:extLst>
      <p:ext uri="{BB962C8B-B14F-4D97-AF65-F5344CB8AC3E}">
        <p14:creationId xmlns:p14="http://schemas.microsoft.com/office/powerpoint/2010/main" val="334976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35</a:t>
            </a:fld>
            <a:endParaRPr lang="en-GB"/>
          </a:p>
        </p:txBody>
      </p:sp>
    </p:spTree>
    <p:extLst>
      <p:ext uri="{BB962C8B-B14F-4D97-AF65-F5344CB8AC3E}">
        <p14:creationId xmlns:p14="http://schemas.microsoft.com/office/powerpoint/2010/main" val="1073951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36</a:t>
            </a:fld>
            <a:endParaRPr lang="en-GB"/>
          </a:p>
        </p:txBody>
      </p:sp>
    </p:spTree>
    <p:extLst>
      <p:ext uri="{BB962C8B-B14F-4D97-AF65-F5344CB8AC3E}">
        <p14:creationId xmlns:p14="http://schemas.microsoft.com/office/powerpoint/2010/main" val="1556824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37</a:t>
            </a:fld>
            <a:endParaRPr lang="en-GB"/>
          </a:p>
        </p:txBody>
      </p:sp>
    </p:spTree>
    <p:extLst>
      <p:ext uri="{BB962C8B-B14F-4D97-AF65-F5344CB8AC3E}">
        <p14:creationId xmlns:p14="http://schemas.microsoft.com/office/powerpoint/2010/main" val="4174709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38</a:t>
            </a:fld>
            <a:endParaRPr lang="en-GB"/>
          </a:p>
        </p:txBody>
      </p:sp>
    </p:spTree>
    <p:extLst>
      <p:ext uri="{BB962C8B-B14F-4D97-AF65-F5344CB8AC3E}">
        <p14:creationId xmlns:p14="http://schemas.microsoft.com/office/powerpoint/2010/main" val="313714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a:t>
            </a:fld>
            <a:endParaRPr lang="en-GB"/>
          </a:p>
        </p:txBody>
      </p:sp>
    </p:spTree>
    <p:extLst>
      <p:ext uri="{BB962C8B-B14F-4D97-AF65-F5344CB8AC3E}">
        <p14:creationId xmlns:p14="http://schemas.microsoft.com/office/powerpoint/2010/main" val="1817295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40</a:t>
            </a:fld>
            <a:endParaRPr lang="en-GB"/>
          </a:p>
        </p:txBody>
      </p:sp>
    </p:spTree>
    <p:extLst>
      <p:ext uri="{BB962C8B-B14F-4D97-AF65-F5344CB8AC3E}">
        <p14:creationId xmlns:p14="http://schemas.microsoft.com/office/powerpoint/2010/main" val="4146495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41</a:t>
            </a:fld>
            <a:endParaRPr lang="en-GB"/>
          </a:p>
        </p:txBody>
      </p:sp>
    </p:spTree>
    <p:extLst>
      <p:ext uri="{BB962C8B-B14F-4D97-AF65-F5344CB8AC3E}">
        <p14:creationId xmlns:p14="http://schemas.microsoft.com/office/powerpoint/2010/main" val="4016650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42</a:t>
            </a:fld>
            <a:endParaRPr lang="en-GB"/>
          </a:p>
        </p:txBody>
      </p:sp>
    </p:spTree>
    <p:extLst>
      <p:ext uri="{BB962C8B-B14F-4D97-AF65-F5344CB8AC3E}">
        <p14:creationId xmlns:p14="http://schemas.microsoft.com/office/powerpoint/2010/main" val="3132584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43</a:t>
            </a:fld>
            <a:endParaRPr lang="en-GB"/>
          </a:p>
        </p:txBody>
      </p:sp>
    </p:spTree>
    <p:extLst>
      <p:ext uri="{BB962C8B-B14F-4D97-AF65-F5344CB8AC3E}">
        <p14:creationId xmlns:p14="http://schemas.microsoft.com/office/powerpoint/2010/main" val="4133008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44</a:t>
            </a:fld>
            <a:endParaRPr lang="en-GB"/>
          </a:p>
        </p:txBody>
      </p:sp>
    </p:spTree>
    <p:extLst>
      <p:ext uri="{BB962C8B-B14F-4D97-AF65-F5344CB8AC3E}">
        <p14:creationId xmlns:p14="http://schemas.microsoft.com/office/powerpoint/2010/main" val="4206573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45</a:t>
            </a:fld>
            <a:endParaRPr lang="en-GB"/>
          </a:p>
        </p:txBody>
      </p:sp>
    </p:spTree>
    <p:extLst>
      <p:ext uri="{BB962C8B-B14F-4D97-AF65-F5344CB8AC3E}">
        <p14:creationId xmlns:p14="http://schemas.microsoft.com/office/powerpoint/2010/main" val="170325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46</a:t>
            </a:fld>
            <a:endParaRPr lang="en-GB"/>
          </a:p>
        </p:txBody>
      </p:sp>
    </p:spTree>
    <p:extLst>
      <p:ext uri="{BB962C8B-B14F-4D97-AF65-F5344CB8AC3E}">
        <p14:creationId xmlns:p14="http://schemas.microsoft.com/office/powerpoint/2010/main" val="1754575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47</a:t>
            </a:fld>
            <a:endParaRPr lang="en-GB"/>
          </a:p>
        </p:txBody>
      </p:sp>
    </p:spTree>
    <p:extLst>
      <p:ext uri="{BB962C8B-B14F-4D97-AF65-F5344CB8AC3E}">
        <p14:creationId xmlns:p14="http://schemas.microsoft.com/office/powerpoint/2010/main" val="1885928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48</a:t>
            </a:fld>
            <a:endParaRPr lang="en-GB"/>
          </a:p>
        </p:txBody>
      </p:sp>
    </p:spTree>
    <p:extLst>
      <p:ext uri="{BB962C8B-B14F-4D97-AF65-F5344CB8AC3E}">
        <p14:creationId xmlns:p14="http://schemas.microsoft.com/office/powerpoint/2010/main" val="1907908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49</a:t>
            </a:fld>
            <a:endParaRPr lang="en-GB"/>
          </a:p>
        </p:txBody>
      </p:sp>
    </p:spTree>
    <p:extLst>
      <p:ext uri="{BB962C8B-B14F-4D97-AF65-F5344CB8AC3E}">
        <p14:creationId xmlns:p14="http://schemas.microsoft.com/office/powerpoint/2010/main" val="291221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a:t>
            </a:fld>
            <a:endParaRPr lang="en-GB"/>
          </a:p>
        </p:txBody>
      </p:sp>
    </p:spTree>
    <p:extLst>
      <p:ext uri="{BB962C8B-B14F-4D97-AF65-F5344CB8AC3E}">
        <p14:creationId xmlns:p14="http://schemas.microsoft.com/office/powerpoint/2010/main" val="2935019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50</a:t>
            </a:fld>
            <a:endParaRPr lang="en-GB"/>
          </a:p>
        </p:txBody>
      </p:sp>
    </p:spTree>
    <p:extLst>
      <p:ext uri="{BB962C8B-B14F-4D97-AF65-F5344CB8AC3E}">
        <p14:creationId xmlns:p14="http://schemas.microsoft.com/office/powerpoint/2010/main" val="3406997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51</a:t>
            </a:fld>
            <a:endParaRPr lang="en-GB"/>
          </a:p>
        </p:txBody>
      </p:sp>
    </p:spTree>
    <p:extLst>
      <p:ext uri="{BB962C8B-B14F-4D97-AF65-F5344CB8AC3E}">
        <p14:creationId xmlns:p14="http://schemas.microsoft.com/office/powerpoint/2010/main" val="1874867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52</a:t>
            </a:fld>
            <a:endParaRPr lang="en-GB"/>
          </a:p>
        </p:txBody>
      </p:sp>
    </p:spTree>
    <p:extLst>
      <p:ext uri="{BB962C8B-B14F-4D97-AF65-F5344CB8AC3E}">
        <p14:creationId xmlns:p14="http://schemas.microsoft.com/office/powerpoint/2010/main" val="2596939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Famou</a:t>
            </a:r>
            <a:r>
              <a:rPr lang="en-GB" baseline="0" dirty="0"/>
              <a:t>s </a:t>
            </a:r>
            <a:r>
              <a:rPr lang="en-GB" dirty="0"/>
              <a:t>Muslim scholar</a:t>
            </a:r>
          </a:p>
        </p:txBody>
      </p:sp>
      <p:sp>
        <p:nvSpPr>
          <p:cNvPr id="4" name="Slide Number Placeholder 3"/>
          <p:cNvSpPr>
            <a:spLocks noGrp="1"/>
          </p:cNvSpPr>
          <p:nvPr>
            <p:ph type="sldNum" sz="quarter" idx="10"/>
          </p:nvPr>
        </p:nvSpPr>
        <p:spPr/>
        <p:txBody>
          <a:bodyPr/>
          <a:lstStyle/>
          <a:p>
            <a:fld id="{74EC7C12-117E-4E77-9B4C-2E9D67088D48}" type="slidenum">
              <a:rPr lang="en-GB" smtClean="0"/>
              <a:t>54</a:t>
            </a:fld>
            <a:endParaRPr lang="en-GB"/>
          </a:p>
        </p:txBody>
      </p:sp>
    </p:spTree>
    <p:extLst>
      <p:ext uri="{BB962C8B-B14F-4D97-AF65-F5344CB8AC3E}">
        <p14:creationId xmlns:p14="http://schemas.microsoft.com/office/powerpoint/2010/main" val="2281051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Famou</a:t>
            </a:r>
            <a:r>
              <a:rPr lang="en-GB" baseline="0" dirty="0"/>
              <a:t>s </a:t>
            </a:r>
            <a:r>
              <a:rPr lang="en-GB" dirty="0"/>
              <a:t>Muslim scholar</a:t>
            </a:r>
          </a:p>
        </p:txBody>
      </p:sp>
      <p:sp>
        <p:nvSpPr>
          <p:cNvPr id="4" name="Slide Number Placeholder 3"/>
          <p:cNvSpPr>
            <a:spLocks noGrp="1"/>
          </p:cNvSpPr>
          <p:nvPr>
            <p:ph type="sldNum" sz="quarter" idx="10"/>
          </p:nvPr>
        </p:nvSpPr>
        <p:spPr/>
        <p:txBody>
          <a:bodyPr/>
          <a:lstStyle/>
          <a:p>
            <a:fld id="{74EC7C12-117E-4E77-9B4C-2E9D67088D48}" type="slidenum">
              <a:rPr lang="en-GB" smtClean="0"/>
              <a:t>55</a:t>
            </a:fld>
            <a:endParaRPr lang="en-GB"/>
          </a:p>
        </p:txBody>
      </p:sp>
    </p:spTree>
    <p:extLst>
      <p:ext uri="{BB962C8B-B14F-4D97-AF65-F5344CB8AC3E}">
        <p14:creationId xmlns:p14="http://schemas.microsoft.com/office/powerpoint/2010/main" val="446083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Famou</a:t>
            </a:r>
            <a:r>
              <a:rPr lang="en-GB" baseline="0" dirty="0"/>
              <a:t>s </a:t>
            </a:r>
            <a:r>
              <a:rPr lang="en-GB" dirty="0"/>
              <a:t>Muslim scholar</a:t>
            </a:r>
          </a:p>
        </p:txBody>
      </p:sp>
      <p:sp>
        <p:nvSpPr>
          <p:cNvPr id="4" name="Slide Number Placeholder 3"/>
          <p:cNvSpPr>
            <a:spLocks noGrp="1"/>
          </p:cNvSpPr>
          <p:nvPr>
            <p:ph type="sldNum" sz="quarter" idx="10"/>
          </p:nvPr>
        </p:nvSpPr>
        <p:spPr/>
        <p:txBody>
          <a:bodyPr/>
          <a:lstStyle/>
          <a:p>
            <a:fld id="{74EC7C12-117E-4E77-9B4C-2E9D67088D48}" type="slidenum">
              <a:rPr lang="en-GB" smtClean="0"/>
              <a:t>56</a:t>
            </a:fld>
            <a:endParaRPr lang="en-GB"/>
          </a:p>
        </p:txBody>
      </p:sp>
    </p:spTree>
    <p:extLst>
      <p:ext uri="{BB962C8B-B14F-4D97-AF65-F5344CB8AC3E}">
        <p14:creationId xmlns:p14="http://schemas.microsoft.com/office/powerpoint/2010/main" val="2928432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Renowned Islamic scholar from </a:t>
            </a:r>
            <a:r>
              <a:rPr lang="en-GB" dirty="0" err="1"/>
              <a:t>Kufa</a:t>
            </a:r>
            <a:r>
              <a:rPr lang="en-GB" dirty="0"/>
              <a:t>, Iraq</a:t>
            </a:r>
          </a:p>
        </p:txBody>
      </p:sp>
      <p:sp>
        <p:nvSpPr>
          <p:cNvPr id="4" name="Slide Number Placeholder 3"/>
          <p:cNvSpPr>
            <a:spLocks noGrp="1"/>
          </p:cNvSpPr>
          <p:nvPr>
            <p:ph type="sldNum" sz="quarter" idx="10"/>
          </p:nvPr>
        </p:nvSpPr>
        <p:spPr/>
        <p:txBody>
          <a:bodyPr/>
          <a:lstStyle/>
          <a:p>
            <a:fld id="{74EC7C12-117E-4E77-9B4C-2E9D67088D48}" type="slidenum">
              <a:rPr lang="en-GB" smtClean="0"/>
              <a:t>57</a:t>
            </a:fld>
            <a:endParaRPr lang="en-GB"/>
          </a:p>
        </p:txBody>
      </p:sp>
    </p:spTree>
    <p:extLst>
      <p:ext uri="{BB962C8B-B14F-4D97-AF65-F5344CB8AC3E}">
        <p14:creationId xmlns:p14="http://schemas.microsoft.com/office/powerpoint/2010/main" val="2636844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Medieval</a:t>
            </a:r>
            <a:r>
              <a:rPr lang="en-GB" baseline="0" dirty="0"/>
              <a:t> </a:t>
            </a:r>
            <a:r>
              <a:rPr lang="en-GB" dirty="0"/>
              <a:t>Muslim geographer</a:t>
            </a:r>
          </a:p>
        </p:txBody>
      </p:sp>
      <p:sp>
        <p:nvSpPr>
          <p:cNvPr id="4" name="Slide Number Placeholder 3"/>
          <p:cNvSpPr>
            <a:spLocks noGrp="1"/>
          </p:cNvSpPr>
          <p:nvPr>
            <p:ph type="sldNum" sz="quarter" idx="10"/>
          </p:nvPr>
        </p:nvSpPr>
        <p:spPr/>
        <p:txBody>
          <a:bodyPr/>
          <a:lstStyle/>
          <a:p>
            <a:fld id="{74EC7C12-117E-4E77-9B4C-2E9D67088D48}" type="slidenum">
              <a:rPr lang="en-GB" smtClean="0"/>
              <a:t>58</a:t>
            </a:fld>
            <a:endParaRPr lang="en-GB"/>
          </a:p>
        </p:txBody>
      </p:sp>
    </p:spTree>
    <p:extLst>
      <p:ext uri="{BB962C8B-B14F-4D97-AF65-F5344CB8AC3E}">
        <p14:creationId xmlns:p14="http://schemas.microsoft.com/office/powerpoint/2010/main" val="3041759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Hafiz, Islamic psychologist,</a:t>
            </a:r>
            <a:r>
              <a:rPr lang="en-GB" baseline="0" dirty="0"/>
              <a:t> Islamic scholar, theologian</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59</a:t>
            </a:fld>
            <a:endParaRPr lang="en-GB"/>
          </a:p>
        </p:txBody>
      </p:sp>
    </p:spTree>
    <p:extLst>
      <p:ext uri="{BB962C8B-B14F-4D97-AF65-F5344CB8AC3E}">
        <p14:creationId xmlns:p14="http://schemas.microsoft.com/office/powerpoint/2010/main" val="3992893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Shia Muslim Scholar and Grand Ayatollah</a:t>
            </a:r>
          </a:p>
        </p:txBody>
      </p:sp>
      <p:sp>
        <p:nvSpPr>
          <p:cNvPr id="4" name="Slide Number Placeholder 3"/>
          <p:cNvSpPr>
            <a:spLocks noGrp="1"/>
          </p:cNvSpPr>
          <p:nvPr>
            <p:ph type="sldNum" sz="quarter" idx="10"/>
          </p:nvPr>
        </p:nvSpPr>
        <p:spPr/>
        <p:txBody>
          <a:bodyPr/>
          <a:lstStyle/>
          <a:p>
            <a:fld id="{74EC7C12-117E-4E77-9B4C-2E9D67088D48}" type="slidenum">
              <a:rPr lang="en-GB" smtClean="0"/>
              <a:t>60</a:t>
            </a:fld>
            <a:endParaRPr lang="en-GB"/>
          </a:p>
        </p:txBody>
      </p:sp>
    </p:spTree>
    <p:extLst>
      <p:ext uri="{BB962C8B-B14F-4D97-AF65-F5344CB8AC3E}">
        <p14:creationId xmlns:p14="http://schemas.microsoft.com/office/powerpoint/2010/main" val="169568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9</a:t>
            </a:fld>
            <a:endParaRPr lang="en-GB"/>
          </a:p>
        </p:txBody>
      </p:sp>
    </p:spTree>
    <p:extLst>
      <p:ext uri="{BB962C8B-B14F-4D97-AF65-F5344CB8AC3E}">
        <p14:creationId xmlns:p14="http://schemas.microsoft.com/office/powerpoint/2010/main" val="3706203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Islamic Jurist, Islamic lawyer,</a:t>
            </a:r>
            <a:r>
              <a:rPr lang="en-GB" baseline="0" dirty="0"/>
              <a:t> scholar, theologian, and hafiz</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61</a:t>
            </a:fld>
            <a:endParaRPr lang="en-GB"/>
          </a:p>
        </p:txBody>
      </p:sp>
    </p:spTree>
    <p:extLst>
      <p:ext uri="{BB962C8B-B14F-4D97-AF65-F5344CB8AC3E}">
        <p14:creationId xmlns:p14="http://schemas.microsoft.com/office/powerpoint/2010/main" val="1692252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Famou</a:t>
            </a:r>
            <a:r>
              <a:rPr lang="en-GB" baseline="0" dirty="0"/>
              <a:t>s </a:t>
            </a:r>
            <a:r>
              <a:rPr lang="en-GB" dirty="0"/>
              <a:t>Muslim scholar</a:t>
            </a:r>
          </a:p>
        </p:txBody>
      </p:sp>
      <p:sp>
        <p:nvSpPr>
          <p:cNvPr id="4" name="Slide Number Placeholder 3"/>
          <p:cNvSpPr>
            <a:spLocks noGrp="1"/>
          </p:cNvSpPr>
          <p:nvPr>
            <p:ph type="sldNum" sz="quarter" idx="10"/>
          </p:nvPr>
        </p:nvSpPr>
        <p:spPr/>
        <p:txBody>
          <a:bodyPr/>
          <a:lstStyle/>
          <a:p>
            <a:fld id="{74EC7C12-117E-4E77-9B4C-2E9D67088D48}" type="slidenum">
              <a:rPr lang="en-GB" smtClean="0"/>
              <a:t>62</a:t>
            </a:fld>
            <a:endParaRPr lang="en-GB"/>
          </a:p>
        </p:txBody>
      </p:sp>
    </p:spTree>
    <p:extLst>
      <p:ext uri="{BB962C8B-B14F-4D97-AF65-F5344CB8AC3E}">
        <p14:creationId xmlns:p14="http://schemas.microsoft.com/office/powerpoint/2010/main" val="2930996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64</a:t>
            </a:fld>
            <a:endParaRPr lang="en-GB"/>
          </a:p>
        </p:txBody>
      </p:sp>
    </p:spTree>
    <p:extLst>
      <p:ext uri="{BB962C8B-B14F-4D97-AF65-F5344CB8AC3E}">
        <p14:creationId xmlns:p14="http://schemas.microsoft.com/office/powerpoint/2010/main" val="3799666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65</a:t>
            </a:fld>
            <a:endParaRPr lang="en-GB"/>
          </a:p>
        </p:txBody>
      </p:sp>
    </p:spTree>
    <p:extLst>
      <p:ext uri="{BB962C8B-B14F-4D97-AF65-F5344CB8AC3E}">
        <p14:creationId xmlns:p14="http://schemas.microsoft.com/office/powerpoint/2010/main" val="2334531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66</a:t>
            </a:fld>
            <a:endParaRPr lang="en-GB"/>
          </a:p>
        </p:txBody>
      </p:sp>
    </p:spTree>
    <p:extLst>
      <p:ext uri="{BB962C8B-B14F-4D97-AF65-F5344CB8AC3E}">
        <p14:creationId xmlns:p14="http://schemas.microsoft.com/office/powerpoint/2010/main" val="4249935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67</a:t>
            </a:fld>
            <a:endParaRPr lang="en-GB"/>
          </a:p>
        </p:txBody>
      </p:sp>
    </p:spTree>
    <p:extLst>
      <p:ext uri="{BB962C8B-B14F-4D97-AF65-F5344CB8AC3E}">
        <p14:creationId xmlns:p14="http://schemas.microsoft.com/office/powerpoint/2010/main" val="39529040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68</a:t>
            </a:fld>
            <a:endParaRPr lang="en-GB"/>
          </a:p>
        </p:txBody>
      </p:sp>
    </p:spTree>
    <p:extLst>
      <p:ext uri="{BB962C8B-B14F-4D97-AF65-F5344CB8AC3E}">
        <p14:creationId xmlns:p14="http://schemas.microsoft.com/office/powerpoint/2010/main" val="1651901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70</a:t>
            </a:fld>
            <a:endParaRPr lang="en-GB"/>
          </a:p>
        </p:txBody>
      </p:sp>
    </p:spTree>
    <p:extLst>
      <p:ext uri="{BB962C8B-B14F-4D97-AF65-F5344CB8AC3E}">
        <p14:creationId xmlns:p14="http://schemas.microsoft.com/office/powerpoint/2010/main" val="3700647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Probably</a:t>
            </a:r>
            <a:r>
              <a:rPr lang="en-GB" baseline="0" dirty="0"/>
              <a:t> best known early black poets in Arabic. Slave who became court jester of 1</a:t>
            </a:r>
            <a:r>
              <a:rPr lang="en-GB" baseline="30000" dirty="0"/>
              <a:t>st</a:t>
            </a:r>
            <a:r>
              <a:rPr lang="en-GB" baseline="0" dirty="0"/>
              <a:t> </a:t>
            </a:r>
            <a:r>
              <a:rPr lang="en-GB" baseline="0" dirty="0" err="1"/>
              <a:t>abbasid</a:t>
            </a:r>
            <a:r>
              <a:rPr lang="en-GB" baseline="0" dirty="0"/>
              <a:t> caliphs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71</a:t>
            </a:fld>
            <a:endParaRPr lang="en-GB"/>
          </a:p>
        </p:txBody>
      </p:sp>
    </p:spTree>
    <p:extLst>
      <p:ext uri="{BB962C8B-B14F-4D97-AF65-F5344CB8AC3E}">
        <p14:creationId xmlns:p14="http://schemas.microsoft.com/office/powerpoint/2010/main" val="2000051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One of greatest prose writers in classical Arabic literature and may be partly </a:t>
            </a:r>
            <a:r>
              <a:rPr lang="en-GB" dirty="0" err="1"/>
              <a:t>Afican</a:t>
            </a:r>
            <a:r>
              <a:rPr lang="en-GB" dirty="0"/>
              <a:t> descendent. Special essay “the Boast of the Blacks against the Whites”</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72</a:t>
            </a:fld>
            <a:endParaRPr lang="en-GB"/>
          </a:p>
        </p:txBody>
      </p:sp>
    </p:spTree>
    <p:extLst>
      <p:ext uri="{BB962C8B-B14F-4D97-AF65-F5344CB8AC3E}">
        <p14:creationId xmlns:p14="http://schemas.microsoft.com/office/powerpoint/2010/main" val="139153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ANE (Ancient</a:t>
            </a:r>
            <a:r>
              <a:rPr lang="en-GB" baseline="0" dirty="0"/>
              <a:t> Near East</a:t>
            </a:r>
            <a:r>
              <a:rPr lang="en-GB" dirty="0"/>
              <a:t>)</a:t>
            </a:r>
          </a:p>
        </p:txBody>
      </p:sp>
      <p:sp>
        <p:nvSpPr>
          <p:cNvPr id="4" name="Slide Number Placeholder 3"/>
          <p:cNvSpPr>
            <a:spLocks noGrp="1"/>
          </p:cNvSpPr>
          <p:nvPr>
            <p:ph type="sldNum" sz="quarter" idx="10"/>
          </p:nvPr>
        </p:nvSpPr>
        <p:spPr/>
        <p:txBody>
          <a:bodyPr/>
          <a:lstStyle/>
          <a:p>
            <a:fld id="{74EC7C12-117E-4E77-9B4C-2E9D67088D48}" type="slidenum">
              <a:rPr lang="en-GB" smtClean="0"/>
              <a:t>10</a:t>
            </a:fld>
            <a:endParaRPr lang="en-GB"/>
          </a:p>
        </p:txBody>
      </p:sp>
    </p:spTree>
    <p:extLst>
      <p:ext uri="{BB962C8B-B14F-4D97-AF65-F5344CB8AC3E}">
        <p14:creationId xmlns:p14="http://schemas.microsoft.com/office/powerpoint/2010/main" val="19774666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74</a:t>
            </a:fld>
            <a:endParaRPr lang="en-GB"/>
          </a:p>
        </p:txBody>
      </p:sp>
    </p:spTree>
    <p:extLst>
      <p:ext uri="{BB962C8B-B14F-4D97-AF65-F5344CB8AC3E}">
        <p14:creationId xmlns:p14="http://schemas.microsoft.com/office/powerpoint/2010/main" val="3936198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75</a:t>
            </a:fld>
            <a:endParaRPr lang="en-GB"/>
          </a:p>
        </p:txBody>
      </p:sp>
    </p:spTree>
    <p:extLst>
      <p:ext uri="{BB962C8B-B14F-4D97-AF65-F5344CB8AC3E}">
        <p14:creationId xmlns:p14="http://schemas.microsoft.com/office/powerpoint/2010/main" val="10024416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76</a:t>
            </a:fld>
            <a:endParaRPr lang="en-GB"/>
          </a:p>
        </p:txBody>
      </p:sp>
    </p:spTree>
    <p:extLst>
      <p:ext uri="{BB962C8B-B14F-4D97-AF65-F5344CB8AC3E}">
        <p14:creationId xmlns:p14="http://schemas.microsoft.com/office/powerpoint/2010/main" val="27283223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77</a:t>
            </a:fld>
            <a:endParaRPr lang="en-GB"/>
          </a:p>
        </p:txBody>
      </p:sp>
    </p:spTree>
    <p:extLst>
      <p:ext uri="{BB962C8B-B14F-4D97-AF65-F5344CB8AC3E}">
        <p14:creationId xmlns:p14="http://schemas.microsoft.com/office/powerpoint/2010/main" val="3786842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78</a:t>
            </a:fld>
            <a:endParaRPr lang="en-GB"/>
          </a:p>
        </p:txBody>
      </p:sp>
    </p:spTree>
    <p:extLst>
      <p:ext uri="{BB962C8B-B14F-4D97-AF65-F5344CB8AC3E}">
        <p14:creationId xmlns:p14="http://schemas.microsoft.com/office/powerpoint/2010/main" val="23902160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79</a:t>
            </a:fld>
            <a:endParaRPr lang="en-GB"/>
          </a:p>
        </p:txBody>
      </p:sp>
    </p:spTree>
    <p:extLst>
      <p:ext uri="{BB962C8B-B14F-4D97-AF65-F5344CB8AC3E}">
        <p14:creationId xmlns:p14="http://schemas.microsoft.com/office/powerpoint/2010/main" val="21364159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81</a:t>
            </a:fld>
            <a:endParaRPr lang="en-GB"/>
          </a:p>
        </p:txBody>
      </p:sp>
    </p:spTree>
    <p:extLst>
      <p:ext uri="{BB962C8B-B14F-4D97-AF65-F5344CB8AC3E}">
        <p14:creationId xmlns:p14="http://schemas.microsoft.com/office/powerpoint/2010/main" val="4035607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82</a:t>
            </a:fld>
            <a:endParaRPr lang="en-GB"/>
          </a:p>
        </p:txBody>
      </p:sp>
    </p:spTree>
    <p:extLst>
      <p:ext uri="{BB962C8B-B14F-4D97-AF65-F5344CB8AC3E}">
        <p14:creationId xmlns:p14="http://schemas.microsoft.com/office/powerpoint/2010/main" val="14675510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83</a:t>
            </a:fld>
            <a:endParaRPr lang="en-GB"/>
          </a:p>
        </p:txBody>
      </p:sp>
    </p:spTree>
    <p:extLst>
      <p:ext uri="{BB962C8B-B14F-4D97-AF65-F5344CB8AC3E}">
        <p14:creationId xmlns:p14="http://schemas.microsoft.com/office/powerpoint/2010/main" val="24192744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84</a:t>
            </a:fld>
            <a:endParaRPr lang="en-GB"/>
          </a:p>
        </p:txBody>
      </p:sp>
    </p:spTree>
    <p:extLst>
      <p:ext uri="{BB962C8B-B14F-4D97-AF65-F5344CB8AC3E}">
        <p14:creationId xmlns:p14="http://schemas.microsoft.com/office/powerpoint/2010/main" val="16948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ANE (Ancient</a:t>
            </a:r>
            <a:r>
              <a:rPr lang="en-GB" baseline="0" dirty="0"/>
              <a:t> Near East</a:t>
            </a:r>
            <a:r>
              <a:rPr lang="en-GB" dirty="0"/>
              <a:t>)</a:t>
            </a:r>
          </a:p>
        </p:txBody>
      </p:sp>
      <p:sp>
        <p:nvSpPr>
          <p:cNvPr id="4" name="Slide Number Placeholder 3"/>
          <p:cNvSpPr>
            <a:spLocks noGrp="1"/>
          </p:cNvSpPr>
          <p:nvPr>
            <p:ph type="sldNum" sz="quarter" idx="10"/>
          </p:nvPr>
        </p:nvSpPr>
        <p:spPr/>
        <p:txBody>
          <a:bodyPr/>
          <a:lstStyle/>
          <a:p>
            <a:fld id="{74EC7C12-117E-4E77-9B4C-2E9D67088D48}" type="slidenum">
              <a:rPr lang="en-GB" smtClean="0"/>
              <a:t>11</a:t>
            </a:fld>
            <a:endParaRPr lang="en-GB"/>
          </a:p>
        </p:txBody>
      </p:sp>
    </p:spTree>
    <p:extLst>
      <p:ext uri="{BB962C8B-B14F-4D97-AF65-F5344CB8AC3E}">
        <p14:creationId xmlns:p14="http://schemas.microsoft.com/office/powerpoint/2010/main" val="3187165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At this time, for</a:t>
            </a:r>
            <a:r>
              <a:rPr lang="en-GB" baseline="0" dirty="0"/>
              <a:t> most Arabs “slave” (</a:t>
            </a:r>
            <a:r>
              <a:rPr lang="en-GB" baseline="0" dirty="0" err="1"/>
              <a:t>abdun</a:t>
            </a:r>
            <a:r>
              <a:rPr lang="en-GB" baseline="0" dirty="0"/>
              <a:t>) meant black, European slaves were call </a:t>
            </a:r>
            <a:r>
              <a:rPr lang="en-GB" baseline="0" dirty="0" err="1"/>
              <a:t>mamluks</a:t>
            </a:r>
            <a:r>
              <a:rPr lang="en-GB" baseline="0" dirty="0"/>
              <a:t>, The </a:t>
            </a:r>
            <a:r>
              <a:rPr lang="en-GB" baseline="0" dirty="0" err="1"/>
              <a:t>Banu</a:t>
            </a:r>
            <a:r>
              <a:rPr lang="en-GB" baseline="0" dirty="0"/>
              <a:t> Ham (Sons of Ham) were Sudan (Blacks or Negroes)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86</a:t>
            </a:fld>
            <a:endParaRPr lang="en-GB"/>
          </a:p>
        </p:txBody>
      </p:sp>
    </p:spTree>
    <p:extLst>
      <p:ext uri="{BB962C8B-B14F-4D97-AF65-F5344CB8AC3E}">
        <p14:creationId xmlns:p14="http://schemas.microsoft.com/office/powerpoint/2010/main" val="27451192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At this time, for</a:t>
            </a:r>
            <a:r>
              <a:rPr lang="en-GB" baseline="0" dirty="0"/>
              <a:t> most Arabs “slave” (</a:t>
            </a:r>
            <a:r>
              <a:rPr lang="en-GB" baseline="0" dirty="0" err="1"/>
              <a:t>abdun</a:t>
            </a:r>
            <a:r>
              <a:rPr lang="en-GB" baseline="0" dirty="0"/>
              <a:t>) meant black, European slaves were call </a:t>
            </a:r>
            <a:r>
              <a:rPr lang="en-GB" baseline="0" dirty="0" err="1"/>
              <a:t>mamluks</a:t>
            </a:r>
            <a:r>
              <a:rPr lang="en-GB" baseline="0" dirty="0"/>
              <a:t>, The </a:t>
            </a:r>
            <a:r>
              <a:rPr lang="en-GB" baseline="0" dirty="0" err="1"/>
              <a:t>Banu</a:t>
            </a:r>
            <a:r>
              <a:rPr lang="en-GB" baseline="0" dirty="0"/>
              <a:t> Ham (Sons of Ham) were Sudan (Blacks or Negroes)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87</a:t>
            </a:fld>
            <a:endParaRPr lang="en-GB"/>
          </a:p>
        </p:txBody>
      </p:sp>
    </p:spTree>
    <p:extLst>
      <p:ext uri="{BB962C8B-B14F-4D97-AF65-F5344CB8AC3E}">
        <p14:creationId xmlns:p14="http://schemas.microsoft.com/office/powerpoint/2010/main" val="21425519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At this time, for</a:t>
            </a:r>
            <a:r>
              <a:rPr lang="en-GB" baseline="0" dirty="0"/>
              <a:t> most Arabs “slave” (</a:t>
            </a:r>
            <a:r>
              <a:rPr lang="en-GB" baseline="0" dirty="0" err="1"/>
              <a:t>abdun</a:t>
            </a:r>
            <a:r>
              <a:rPr lang="en-GB" baseline="0" dirty="0"/>
              <a:t>) meant black, European slaves were call </a:t>
            </a:r>
            <a:r>
              <a:rPr lang="en-GB" baseline="0" dirty="0" err="1"/>
              <a:t>mamluks</a:t>
            </a:r>
            <a:r>
              <a:rPr lang="en-GB" baseline="0" dirty="0"/>
              <a:t>, The </a:t>
            </a:r>
            <a:r>
              <a:rPr lang="en-GB" baseline="0" dirty="0" err="1"/>
              <a:t>Banu</a:t>
            </a:r>
            <a:r>
              <a:rPr lang="en-GB" baseline="0" dirty="0"/>
              <a:t> Ham (Sons of Ham) were Sudan (Blacks or Negroes)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88</a:t>
            </a:fld>
            <a:endParaRPr lang="en-GB"/>
          </a:p>
        </p:txBody>
      </p:sp>
    </p:spTree>
    <p:extLst>
      <p:ext uri="{BB962C8B-B14F-4D97-AF65-F5344CB8AC3E}">
        <p14:creationId xmlns:p14="http://schemas.microsoft.com/office/powerpoint/2010/main" val="29735323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At this time, for</a:t>
            </a:r>
            <a:r>
              <a:rPr lang="en-GB" baseline="0" dirty="0"/>
              <a:t> most Arabs “slave” (</a:t>
            </a:r>
            <a:r>
              <a:rPr lang="en-GB" baseline="0" dirty="0" err="1"/>
              <a:t>abdun</a:t>
            </a:r>
            <a:r>
              <a:rPr lang="en-GB" baseline="0" dirty="0"/>
              <a:t>) meant black, European slaves were call </a:t>
            </a:r>
            <a:r>
              <a:rPr lang="en-GB" baseline="0" dirty="0" err="1"/>
              <a:t>mamluks</a:t>
            </a:r>
            <a:r>
              <a:rPr lang="en-GB" baseline="0" dirty="0"/>
              <a:t>, The </a:t>
            </a:r>
            <a:r>
              <a:rPr lang="en-GB" baseline="0" dirty="0" err="1"/>
              <a:t>Banu</a:t>
            </a:r>
            <a:r>
              <a:rPr lang="en-GB" baseline="0" dirty="0"/>
              <a:t> Ham (Sons of Ham) were Sudan (Blacks or Negroes)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90</a:t>
            </a:fld>
            <a:endParaRPr lang="en-GB"/>
          </a:p>
        </p:txBody>
      </p:sp>
    </p:spTree>
    <p:extLst>
      <p:ext uri="{BB962C8B-B14F-4D97-AF65-F5344CB8AC3E}">
        <p14:creationId xmlns:p14="http://schemas.microsoft.com/office/powerpoint/2010/main" val="357518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At this time, for</a:t>
            </a:r>
            <a:r>
              <a:rPr lang="en-GB" baseline="0" dirty="0"/>
              <a:t> most Arabs “slave” (</a:t>
            </a:r>
            <a:r>
              <a:rPr lang="en-GB" baseline="0" dirty="0" err="1"/>
              <a:t>abdun</a:t>
            </a:r>
            <a:r>
              <a:rPr lang="en-GB" baseline="0" dirty="0"/>
              <a:t>) meant black, European slaves were call </a:t>
            </a:r>
            <a:r>
              <a:rPr lang="en-GB" baseline="0" dirty="0" err="1"/>
              <a:t>mamluks</a:t>
            </a:r>
            <a:r>
              <a:rPr lang="en-GB" baseline="0" dirty="0"/>
              <a:t>, The </a:t>
            </a:r>
            <a:r>
              <a:rPr lang="en-GB" baseline="0" dirty="0" err="1"/>
              <a:t>Banu</a:t>
            </a:r>
            <a:r>
              <a:rPr lang="en-GB" baseline="0" dirty="0"/>
              <a:t> Ham (Sons of Ham) were Sudan (Blacks or Negroes)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91</a:t>
            </a:fld>
            <a:endParaRPr lang="en-GB"/>
          </a:p>
        </p:txBody>
      </p:sp>
    </p:spTree>
    <p:extLst>
      <p:ext uri="{BB962C8B-B14F-4D97-AF65-F5344CB8AC3E}">
        <p14:creationId xmlns:p14="http://schemas.microsoft.com/office/powerpoint/2010/main" val="2858884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Slave wages, slave property, slave justice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95</a:t>
            </a:fld>
            <a:endParaRPr lang="en-GB"/>
          </a:p>
        </p:txBody>
      </p:sp>
    </p:spTree>
    <p:extLst>
      <p:ext uri="{BB962C8B-B14F-4D97-AF65-F5344CB8AC3E}">
        <p14:creationId xmlns:p14="http://schemas.microsoft.com/office/powerpoint/2010/main" val="20732473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99</a:t>
            </a:fld>
            <a:endParaRPr lang="en-GB"/>
          </a:p>
        </p:txBody>
      </p:sp>
    </p:spTree>
    <p:extLst>
      <p:ext uri="{BB962C8B-B14F-4D97-AF65-F5344CB8AC3E}">
        <p14:creationId xmlns:p14="http://schemas.microsoft.com/office/powerpoint/2010/main" val="42392505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100</a:t>
            </a:fld>
            <a:endParaRPr lang="en-GB"/>
          </a:p>
        </p:txBody>
      </p:sp>
    </p:spTree>
    <p:extLst>
      <p:ext uri="{BB962C8B-B14F-4D97-AF65-F5344CB8AC3E}">
        <p14:creationId xmlns:p14="http://schemas.microsoft.com/office/powerpoint/2010/main" val="21301739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101</a:t>
            </a:fld>
            <a:endParaRPr lang="en-GB"/>
          </a:p>
        </p:txBody>
      </p:sp>
    </p:spTree>
    <p:extLst>
      <p:ext uri="{BB962C8B-B14F-4D97-AF65-F5344CB8AC3E}">
        <p14:creationId xmlns:p14="http://schemas.microsoft.com/office/powerpoint/2010/main" val="14058500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At this time, for</a:t>
            </a:r>
            <a:r>
              <a:rPr lang="en-GB" baseline="0" dirty="0"/>
              <a:t> most Arabs “slave” (</a:t>
            </a:r>
            <a:r>
              <a:rPr lang="en-GB" baseline="0" dirty="0" err="1"/>
              <a:t>abdun</a:t>
            </a:r>
            <a:r>
              <a:rPr lang="en-GB" baseline="0" dirty="0"/>
              <a:t>) meant black, European slaves were call </a:t>
            </a:r>
            <a:r>
              <a:rPr lang="en-GB" baseline="0" dirty="0" err="1"/>
              <a:t>mamluks</a:t>
            </a:r>
            <a:r>
              <a:rPr lang="en-GB" baseline="0" dirty="0"/>
              <a:t>, The </a:t>
            </a:r>
            <a:r>
              <a:rPr lang="en-GB" baseline="0" dirty="0" err="1"/>
              <a:t>Banu</a:t>
            </a:r>
            <a:r>
              <a:rPr lang="en-GB" baseline="0" dirty="0"/>
              <a:t> Ham (Sons of Ham) were Sudan (Blacks or Negroes)</a:t>
            </a:r>
            <a:endParaRPr lang="en-GB" dirty="0"/>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102</a:t>
            </a:fld>
            <a:endParaRPr lang="en-GB"/>
          </a:p>
        </p:txBody>
      </p:sp>
    </p:spTree>
    <p:extLst>
      <p:ext uri="{BB962C8B-B14F-4D97-AF65-F5344CB8AC3E}">
        <p14:creationId xmlns:p14="http://schemas.microsoft.com/office/powerpoint/2010/main" val="94652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12</a:t>
            </a:fld>
            <a:endParaRPr lang="en-GB"/>
          </a:p>
        </p:txBody>
      </p:sp>
    </p:spTree>
    <p:extLst>
      <p:ext uri="{BB962C8B-B14F-4D97-AF65-F5344CB8AC3E}">
        <p14:creationId xmlns:p14="http://schemas.microsoft.com/office/powerpoint/2010/main" val="11228255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103</a:t>
            </a:fld>
            <a:endParaRPr lang="en-GB"/>
          </a:p>
        </p:txBody>
      </p:sp>
    </p:spTree>
    <p:extLst>
      <p:ext uri="{BB962C8B-B14F-4D97-AF65-F5344CB8AC3E}">
        <p14:creationId xmlns:p14="http://schemas.microsoft.com/office/powerpoint/2010/main" val="32732875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110</a:t>
            </a:fld>
            <a:endParaRPr lang="en-GB"/>
          </a:p>
        </p:txBody>
      </p:sp>
    </p:spTree>
    <p:extLst>
      <p:ext uri="{BB962C8B-B14F-4D97-AF65-F5344CB8AC3E}">
        <p14:creationId xmlns:p14="http://schemas.microsoft.com/office/powerpoint/2010/main" val="27450106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111</a:t>
            </a:fld>
            <a:endParaRPr lang="en-GB"/>
          </a:p>
        </p:txBody>
      </p:sp>
    </p:spTree>
    <p:extLst>
      <p:ext uri="{BB962C8B-B14F-4D97-AF65-F5344CB8AC3E}">
        <p14:creationId xmlns:p14="http://schemas.microsoft.com/office/powerpoint/2010/main" val="24389081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1631</a:t>
            </a:r>
            <a:r>
              <a:rPr lang="en-GB" baseline="0" dirty="0"/>
              <a:t> almost all the inhabitants of Baltimore, Ireland were captured.</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113</a:t>
            </a:fld>
            <a:endParaRPr lang="en-GB"/>
          </a:p>
        </p:txBody>
      </p:sp>
    </p:spTree>
    <p:extLst>
      <p:ext uri="{BB962C8B-B14F-4D97-AF65-F5344CB8AC3E}">
        <p14:creationId xmlns:p14="http://schemas.microsoft.com/office/powerpoint/2010/main" val="12819156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Accomplished by one of two methods: (1) Revision of genealogy</a:t>
            </a:r>
            <a:r>
              <a:rPr lang="en-GB" baseline="0" dirty="0"/>
              <a:t> so that North Africans, whilst still sons of Ham, descended through a son other than Canaan, or (2) story retold so that these Sons of Ham were forgiven the sin of their </a:t>
            </a:r>
            <a:r>
              <a:rPr lang="en-GB" baseline="0" dirty="0" err="1"/>
              <a:t>ancester</a:t>
            </a:r>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114</a:t>
            </a:fld>
            <a:endParaRPr lang="en-GB"/>
          </a:p>
        </p:txBody>
      </p:sp>
    </p:spTree>
    <p:extLst>
      <p:ext uri="{BB962C8B-B14F-4D97-AF65-F5344CB8AC3E}">
        <p14:creationId xmlns:p14="http://schemas.microsoft.com/office/powerpoint/2010/main" val="28274188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In Bible &amp; Quran</a:t>
            </a:r>
          </a:p>
          <a:p>
            <a:pPr defTabSz="966155"/>
            <a:r>
              <a:rPr lang="en-GB" dirty="0"/>
              <a:t>Emotive</a:t>
            </a:r>
            <a:r>
              <a:rPr lang="en-GB" baseline="0" dirty="0"/>
              <a:t> - </a:t>
            </a:r>
            <a:r>
              <a:rPr lang="en-GB" dirty="0">
                <a:solidFill>
                  <a:schemeClr val="bg1"/>
                </a:solidFill>
              </a:rPr>
              <a:t>(Used in </a:t>
            </a:r>
            <a:r>
              <a:rPr lang="en-GB" dirty="0" err="1">
                <a:solidFill>
                  <a:schemeClr val="bg1"/>
                </a:solidFill>
              </a:rPr>
              <a:t>Dawah</a:t>
            </a:r>
            <a:r>
              <a:rPr lang="en-GB" dirty="0">
                <a:solidFill>
                  <a:schemeClr val="bg1"/>
                </a:solidFill>
              </a:rPr>
              <a:t>, Sensitivities &amp; Denials, Calls for reparation, Anger towards the church, Spin off religions narratives and groups in response)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116</a:t>
            </a:fld>
            <a:endParaRPr lang="en-GB"/>
          </a:p>
        </p:txBody>
      </p:sp>
    </p:spTree>
    <p:extLst>
      <p:ext uri="{BB962C8B-B14F-4D97-AF65-F5344CB8AC3E}">
        <p14:creationId xmlns:p14="http://schemas.microsoft.com/office/powerpoint/2010/main" val="20796479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ANE (Ancient</a:t>
            </a:r>
            <a:r>
              <a:rPr lang="en-GB" baseline="0" dirty="0"/>
              <a:t> Near East</a:t>
            </a:r>
            <a:r>
              <a:rPr lang="en-GB" dirty="0"/>
              <a:t>)</a:t>
            </a:r>
          </a:p>
        </p:txBody>
      </p:sp>
      <p:sp>
        <p:nvSpPr>
          <p:cNvPr id="4" name="Slide Number Placeholder 3"/>
          <p:cNvSpPr>
            <a:spLocks noGrp="1"/>
          </p:cNvSpPr>
          <p:nvPr>
            <p:ph type="sldNum" sz="quarter" idx="10"/>
          </p:nvPr>
        </p:nvSpPr>
        <p:spPr/>
        <p:txBody>
          <a:bodyPr/>
          <a:lstStyle/>
          <a:p>
            <a:fld id="{74EC7C12-117E-4E77-9B4C-2E9D67088D48}" type="slidenum">
              <a:rPr lang="en-GB" smtClean="0"/>
              <a:t>117</a:t>
            </a:fld>
            <a:endParaRPr lang="en-GB"/>
          </a:p>
        </p:txBody>
      </p:sp>
    </p:spTree>
    <p:extLst>
      <p:ext uri="{BB962C8B-B14F-4D97-AF65-F5344CB8AC3E}">
        <p14:creationId xmlns:p14="http://schemas.microsoft.com/office/powerpoint/2010/main" val="21723202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Slave wages, slave property, slave justice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122</a:t>
            </a:fld>
            <a:endParaRPr lang="en-GB"/>
          </a:p>
        </p:txBody>
      </p:sp>
    </p:spTree>
    <p:extLst>
      <p:ext uri="{BB962C8B-B14F-4D97-AF65-F5344CB8AC3E}">
        <p14:creationId xmlns:p14="http://schemas.microsoft.com/office/powerpoint/2010/main" val="39152376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Slave wages, slave property, slave justice</a:t>
            </a:r>
          </a:p>
        </p:txBody>
      </p:sp>
      <p:sp>
        <p:nvSpPr>
          <p:cNvPr id="4" name="Slide Number Placeholder 3"/>
          <p:cNvSpPr>
            <a:spLocks noGrp="1"/>
          </p:cNvSpPr>
          <p:nvPr>
            <p:ph type="sldNum" sz="quarter" idx="10"/>
          </p:nvPr>
        </p:nvSpPr>
        <p:spPr/>
        <p:txBody>
          <a:bodyPr/>
          <a:lstStyle/>
          <a:p>
            <a:fld id="{74EC7C12-117E-4E77-9B4C-2E9D67088D48}" type="slidenum">
              <a:rPr lang="en-GB" smtClean="0"/>
              <a:t>123</a:t>
            </a:fld>
            <a:endParaRPr lang="en-GB"/>
          </a:p>
        </p:txBody>
      </p:sp>
    </p:spTree>
    <p:extLst>
      <p:ext uri="{BB962C8B-B14F-4D97-AF65-F5344CB8AC3E}">
        <p14:creationId xmlns:p14="http://schemas.microsoft.com/office/powerpoint/2010/main" val="33657535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Slave wages, slave property, slave justice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128</a:t>
            </a:fld>
            <a:endParaRPr lang="en-GB"/>
          </a:p>
        </p:txBody>
      </p:sp>
    </p:spTree>
    <p:extLst>
      <p:ext uri="{BB962C8B-B14F-4D97-AF65-F5344CB8AC3E}">
        <p14:creationId xmlns:p14="http://schemas.microsoft.com/office/powerpoint/2010/main" val="49193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Outside of 6 books, 780 – 855AD</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13</a:t>
            </a:fld>
            <a:endParaRPr lang="en-GB"/>
          </a:p>
        </p:txBody>
      </p:sp>
    </p:spTree>
    <p:extLst>
      <p:ext uri="{BB962C8B-B14F-4D97-AF65-F5344CB8AC3E}">
        <p14:creationId xmlns:p14="http://schemas.microsoft.com/office/powerpoint/2010/main" val="28477785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a:t>Slave wages, slave property, slave justice</a:t>
            </a:r>
          </a:p>
          <a:p>
            <a:endParaRPr lang="en-GB" dirty="0"/>
          </a:p>
        </p:txBody>
      </p:sp>
      <p:sp>
        <p:nvSpPr>
          <p:cNvPr id="4" name="Slide Number Placeholder 3"/>
          <p:cNvSpPr>
            <a:spLocks noGrp="1"/>
          </p:cNvSpPr>
          <p:nvPr>
            <p:ph type="sldNum" sz="quarter" idx="10"/>
          </p:nvPr>
        </p:nvSpPr>
        <p:spPr/>
        <p:txBody>
          <a:bodyPr/>
          <a:lstStyle/>
          <a:p>
            <a:fld id="{74EC7C12-117E-4E77-9B4C-2E9D67088D48}" type="slidenum">
              <a:rPr lang="en-GB" smtClean="0"/>
              <a:t>129</a:t>
            </a:fld>
            <a:endParaRPr lang="en-GB"/>
          </a:p>
        </p:txBody>
      </p:sp>
    </p:spTree>
    <p:extLst>
      <p:ext uri="{BB962C8B-B14F-4D97-AF65-F5344CB8AC3E}">
        <p14:creationId xmlns:p14="http://schemas.microsoft.com/office/powerpoint/2010/main" val="5491384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ANE (Ancient</a:t>
            </a:r>
            <a:r>
              <a:rPr lang="en-GB" baseline="0" dirty="0"/>
              <a:t> Near East</a:t>
            </a:r>
            <a:r>
              <a:rPr lang="en-GB" dirty="0"/>
              <a:t>)</a:t>
            </a:r>
          </a:p>
        </p:txBody>
      </p:sp>
      <p:sp>
        <p:nvSpPr>
          <p:cNvPr id="4" name="Slide Number Placeholder 3"/>
          <p:cNvSpPr>
            <a:spLocks noGrp="1"/>
          </p:cNvSpPr>
          <p:nvPr>
            <p:ph type="sldNum" sz="quarter" idx="10"/>
          </p:nvPr>
        </p:nvSpPr>
        <p:spPr/>
        <p:txBody>
          <a:bodyPr/>
          <a:lstStyle/>
          <a:p>
            <a:fld id="{74EC7C12-117E-4E77-9B4C-2E9D67088D48}" type="slidenum">
              <a:rPr lang="en-GB" smtClean="0"/>
              <a:t>136</a:t>
            </a:fld>
            <a:endParaRPr lang="en-GB"/>
          </a:p>
        </p:txBody>
      </p:sp>
    </p:spTree>
    <p:extLst>
      <p:ext uri="{BB962C8B-B14F-4D97-AF65-F5344CB8AC3E}">
        <p14:creationId xmlns:p14="http://schemas.microsoft.com/office/powerpoint/2010/main" val="26659454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ANE (Ancient</a:t>
            </a:r>
            <a:r>
              <a:rPr lang="en-GB" baseline="0" dirty="0"/>
              <a:t> Near East</a:t>
            </a:r>
            <a:r>
              <a:rPr lang="en-GB" dirty="0"/>
              <a:t>)</a:t>
            </a:r>
          </a:p>
        </p:txBody>
      </p:sp>
      <p:sp>
        <p:nvSpPr>
          <p:cNvPr id="4" name="Slide Number Placeholder 3"/>
          <p:cNvSpPr>
            <a:spLocks noGrp="1"/>
          </p:cNvSpPr>
          <p:nvPr>
            <p:ph type="sldNum" sz="quarter" idx="10"/>
          </p:nvPr>
        </p:nvSpPr>
        <p:spPr/>
        <p:txBody>
          <a:bodyPr/>
          <a:lstStyle/>
          <a:p>
            <a:fld id="{74EC7C12-117E-4E77-9B4C-2E9D67088D48}" type="slidenum">
              <a:rPr lang="en-GB" smtClean="0"/>
              <a:t>137</a:t>
            </a:fld>
            <a:endParaRPr lang="en-GB"/>
          </a:p>
        </p:txBody>
      </p:sp>
    </p:spTree>
    <p:extLst>
      <p:ext uri="{BB962C8B-B14F-4D97-AF65-F5344CB8AC3E}">
        <p14:creationId xmlns:p14="http://schemas.microsoft.com/office/powerpoint/2010/main" val="22936610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ANE (Ancient</a:t>
            </a:r>
            <a:r>
              <a:rPr lang="en-GB" baseline="0" dirty="0"/>
              <a:t> Near East</a:t>
            </a:r>
            <a:r>
              <a:rPr lang="en-GB" dirty="0"/>
              <a:t>)</a:t>
            </a:r>
          </a:p>
        </p:txBody>
      </p:sp>
      <p:sp>
        <p:nvSpPr>
          <p:cNvPr id="4" name="Slide Number Placeholder 3"/>
          <p:cNvSpPr>
            <a:spLocks noGrp="1"/>
          </p:cNvSpPr>
          <p:nvPr>
            <p:ph type="sldNum" sz="quarter" idx="10"/>
          </p:nvPr>
        </p:nvSpPr>
        <p:spPr/>
        <p:txBody>
          <a:bodyPr/>
          <a:lstStyle/>
          <a:p>
            <a:fld id="{74EC7C12-117E-4E77-9B4C-2E9D67088D48}" type="slidenum">
              <a:rPr lang="en-GB" smtClean="0"/>
              <a:t>140</a:t>
            </a:fld>
            <a:endParaRPr lang="en-GB"/>
          </a:p>
        </p:txBody>
      </p:sp>
    </p:spTree>
    <p:extLst>
      <p:ext uri="{BB962C8B-B14F-4D97-AF65-F5344CB8AC3E}">
        <p14:creationId xmlns:p14="http://schemas.microsoft.com/office/powerpoint/2010/main" val="203351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FEA11B-DB31-884A-A9BD-EBD145AED420}"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1284092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EA11B-DB31-884A-A9BD-EBD145AED420}"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3912464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EA11B-DB31-884A-A9BD-EBD145AED420}"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2534706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EA11B-DB31-884A-A9BD-EBD145AED420}"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4280503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FEA11B-DB31-884A-A9BD-EBD145AED420}"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3023607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FEA11B-DB31-884A-A9BD-EBD145AED420}" type="datetimeFigureOut">
              <a:rPr lang="en-US" smtClean="0"/>
              <a:t>7/11/19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2817064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FEA11B-DB31-884A-A9BD-EBD145AED420}" type="datetimeFigureOut">
              <a:rPr lang="en-US" smtClean="0"/>
              <a:t>7/11/19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399576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FEA11B-DB31-884A-A9BD-EBD145AED420}" type="datetimeFigureOut">
              <a:rPr lang="en-US" smtClean="0"/>
              <a:t>7/11/19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2964589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EA11B-DB31-884A-A9BD-EBD145AED420}" type="datetimeFigureOut">
              <a:rPr lang="en-US" smtClean="0"/>
              <a:t>7/11/19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629873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FEA11B-DB31-884A-A9BD-EBD145AED420}" type="datetimeFigureOut">
              <a:rPr lang="en-US" smtClean="0"/>
              <a:t>7/11/19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2511602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FEA11B-DB31-884A-A9BD-EBD145AED420}" type="datetimeFigureOut">
              <a:rPr lang="en-US" smtClean="0"/>
              <a:t>7/11/19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CD968-5A48-864C-A0B2-07E1787D259D}" type="slidenum">
              <a:rPr lang="en-US" smtClean="0"/>
              <a:t>‹#›</a:t>
            </a:fld>
            <a:endParaRPr lang="en-US"/>
          </a:p>
        </p:txBody>
      </p:sp>
    </p:spTree>
    <p:extLst>
      <p:ext uri="{BB962C8B-B14F-4D97-AF65-F5344CB8AC3E}">
        <p14:creationId xmlns:p14="http://schemas.microsoft.com/office/powerpoint/2010/main" val="4054695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EA11B-DB31-884A-A9BD-EBD145AED420}" type="datetimeFigureOut">
              <a:rPr lang="en-US" smtClean="0"/>
              <a:t>7/11/19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CD968-5A48-864C-A0B2-07E1787D259D}" type="slidenum">
              <a:rPr lang="en-US" smtClean="0"/>
              <a:t>‹#›</a:t>
            </a:fld>
            <a:endParaRPr lang="en-US"/>
          </a:p>
        </p:txBody>
      </p:sp>
    </p:spTree>
    <p:extLst>
      <p:ext uri="{BB962C8B-B14F-4D97-AF65-F5344CB8AC3E}">
        <p14:creationId xmlns:p14="http://schemas.microsoft.com/office/powerpoint/2010/main" val="734270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png"/></Relationships>
</file>

<file path=ppt/slides/_rels/slide1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google.co.uk/url?sa=i&amp;rct=j&amp;q=&amp;esrc=s&amp;source=images&amp;cd=&amp;ved=0ahUKEwjNvdGyjLrNAhVSGsAKHQqWBkYQjRwIBw&amp;url=http://ci47.blogspot.com/2012/06/figures-on-slave-trade.html&amp;psig=AFQjCNG2bvHMMdnmwBSHsN2myqrl7J88zQ&amp;ust=1466630700040056&amp;cad=rjt" TargetMode="External"/><Relationship Id="rId4" Type="http://schemas.openxmlformats.org/officeDocument/2006/relationships/image" Target="../media/image9.png"/></Relationships>
</file>

<file path=ppt/slides/_rels/slide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https://www.biblegateway.com/passage/?search=Exodus+21&amp;version=ESVUK#fen-ESVUK-2086a" TargetMode="External"/><Relationship Id="rId4" Type="http://schemas.openxmlformats.org/officeDocument/2006/relationships/image" Target="../media/image29.png"/></Relationships>
</file>

<file path=ppt/slides/_rels/slide1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7.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image" Target="../media/image8.jp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331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845005"/>
            <a:ext cx="8229600" cy="321013"/>
          </a:xfrm>
        </p:spPr>
        <p:txBody>
          <a:bodyPr>
            <a:normAutofit fontScale="90000"/>
          </a:bodyPr>
          <a:lstStyle/>
          <a:p>
            <a:r>
              <a:rPr lang="en-GB" sz="3600" b="1" dirty="0">
                <a:solidFill>
                  <a:srgbClr val="FFC000"/>
                </a:solidFill>
              </a:rPr>
              <a:t>The Position of Cultural Anthropology Scholars:</a:t>
            </a:r>
            <a:br>
              <a:rPr lang="en-GB" b="1" dirty="0">
                <a:solidFill>
                  <a:srgbClr val="FFC000"/>
                </a:solidFill>
              </a:rPr>
            </a:br>
            <a:br>
              <a:rPr lang="en-GB" u="sng" dirty="0">
                <a:solidFill>
                  <a:srgbClr val="FFC000"/>
                </a:solidFill>
              </a:rPr>
            </a:br>
            <a:endParaRPr lang="en-GB" dirty="0"/>
          </a:p>
        </p:txBody>
      </p:sp>
      <p:sp>
        <p:nvSpPr>
          <p:cNvPr id="6" name="Content Placeholder 5"/>
          <p:cNvSpPr>
            <a:spLocks noGrp="1"/>
          </p:cNvSpPr>
          <p:nvPr>
            <p:ph idx="1"/>
          </p:nvPr>
        </p:nvSpPr>
        <p:spPr>
          <a:xfrm>
            <a:off x="457200" y="1166018"/>
            <a:ext cx="8229600" cy="4525963"/>
          </a:xfrm>
        </p:spPr>
        <p:txBody>
          <a:bodyPr>
            <a:normAutofit fontScale="85000" lnSpcReduction="10000"/>
          </a:bodyPr>
          <a:lstStyle/>
          <a:p>
            <a:pPr algn="just"/>
            <a:r>
              <a:rPr lang="en-US" dirty="0">
                <a:solidFill>
                  <a:schemeClr val="bg1"/>
                </a:solidFill>
              </a:rPr>
              <a:t>"Scholars </a:t>
            </a:r>
            <a:r>
              <a:rPr lang="en-US" b="1" u="sng" dirty="0">
                <a:solidFill>
                  <a:srgbClr val="FFC000"/>
                </a:solidFill>
              </a:rPr>
              <a:t>do not agree</a:t>
            </a:r>
            <a:r>
              <a:rPr lang="en-US" b="1" dirty="0">
                <a:solidFill>
                  <a:srgbClr val="FFC000"/>
                </a:solidFill>
              </a:rPr>
              <a:t> on a definition of "slavery”</a:t>
            </a:r>
            <a:r>
              <a:rPr lang="en-US" dirty="0">
                <a:solidFill>
                  <a:schemeClr val="bg1"/>
                </a:solidFill>
              </a:rPr>
              <a:t>. The term has been used at various times for a wide range of institutions, including </a:t>
            </a:r>
            <a:r>
              <a:rPr lang="en-US" dirty="0">
                <a:solidFill>
                  <a:schemeClr val="accent6"/>
                </a:solidFill>
              </a:rPr>
              <a:t>plantation slavery</a:t>
            </a:r>
            <a:r>
              <a:rPr lang="en-US" dirty="0">
                <a:solidFill>
                  <a:schemeClr val="bg1"/>
                </a:solidFill>
              </a:rPr>
              <a:t>, </a:t>
            </a:r>
            <a:r>
              <a:rPr lang="en-US" dirty="0">
                <a:solidFill>
                  <a:schemeClr val="accent6"/>
                </a:solidFill>
              </a:rPr>
              <a:t>forced labor</a:t>
            </a:r>
            <a:r>
              <a:rPr lang="en-US" dirty="0">
                <a:solidFill>
                  <a:schemeClr val="bg1"/>
                </a:solidFill>
              </a:rPr>
              <a:t>, the drudgery of </a:t>
            </a:r>
            <a:r>
              <a:rPr lang="en-US" dirty="0">
                <a:solidFill>
                  <a:schemeClr val="accent6"/>
                </a:solidFill>
              </a:rPr>
              <a:t>factories and sweatshops</a:t>
            </a:r>
            <a:r>
              <a:rPr lang="en-US" dirty="0">
                <a:solidFill>
                  <a:schemeClr val="bg1"/>
                </a:solidFill>
              </a:rPr>
              <a:t>, </a:t>
            </a:r>
            <a:r>
              <a:rPr lang="en-US" dirty="0">
                <a:solidFill>
                  <a:schemeClr val="accent6"/>
                </a:solidFill>
              </a:rPr>
              <a:t>child labor</a:t>
            </a:r>
            <a:r>
              <a:rPr lang="en-US" dirty="0">
                <a:solidFill>
                  <a:schemeClr val="bg1"/>
                </a:solidFill>
              </a:rPr>
              <a:t>, </a:t>
            </a:r>
            <a:r>
              <a:rPr lang="en-US" dirty="0">
                <a:solidFill>
                  <a:schemeClr val="accent6"/>
                </a:solidFill>
              </a:rPr>
              <a:t>semi-voluntary prostitution</a:t>
            </a:r>
            <a:r>
              <a:rPr lang="en-US" dirty="0">
                <a:solidFill>
                  <a:schemeClr val="bg1"/>
                </a:solidFill>
              </a:rPr>
              <a:t>, </a:t>
            </a:r>
            <a:r>
              <a:rPr lang="en-US" dirty="0">
                <a:solidFill>
                  <a:schemeClr val="accent6"/>
                </a:solidFill>
              </a:rPr>
              <a:t>bride-price marriage</a:t>
            </a:r>
            <a:r>
              <a:rPr lang="en-US" dirty="0">
                <a:solidFill>
                  <a:schemeClr val="bg1"/>
                </a:solidFill>
              </a:rPr>
              <a:t>, </a:t>
            </a:r>
            <a:r>
              <a:rPr lang="en-US" dirty="0">
                <a:solidFill>
                  <a:schemeClr val="accent6"/>
                </a:solidFill>
              </a:rPr>
              <a:t>child adoption for payment</a:t>
            </a:r>
            <a:r>
              <a:rPr lang="en-US" dirty="0">
                <a:solidFill>
                  <a:schemeClr val="bg1"/>
                </a:solidFill>
              </a:rPr>
              <a:t>, and </a:t>
            </a:r>
            <a:r>
              <a:rPr lang="en-US" dirty="0">
                <a:solidFill>
                  <a:schemeClr val="accent6"/>
                </a:solidFill>
              </a:rPr>
              <a:t>paid-for surrogate motherhood</a:t>
            </a:r>
            <a:r>
              <a:rPr lang="en-US" dirty="0">
                <a:solidFill>
                  <a:schemeClr val="bg1"/>
                </a:solidFill>
              </a:rPr>
              <a:t>. </a:t>
            </a:r>
          </a:p>
          <a:p>
            <a:pPr algn="just"/>
            <a:r>
              <a:rPr lang="en-US" dirty="0">
                <a:solidFill>
                  <a:schemeClr val="bg1"/>
                </a:solidFill>
              </a:rPr>
              <a:t>Somewhere within this range, the literal meaning of "slavery" shifts into metaphorical meaning, but it is not entirely clear at what point….." </a:t>
            </a:r>
          </a:p>
          <a:p>
            <a:pPr marL="0" indent="0" algn="just">
              <a:buNone/>
            </a:pPr>
            <a:r>
              <a:rPr lang="en-US" sz="2000" dirty="0">
                <a:solidFill>
                  <a:schemeClr val="bg1"/>
                </a:solidFill>
              </a:rPr>
              <a:t>[NS:ECA:4:1190f, </a:t>
            </a:r>
            <a:r>
              <a:rPr lang="en-GB" sz="2000" dirty="0" err="1">
                <a:solidFill>
                  <a:schemeClr val="bg1"/>
                </a:solidFill>
              </a:rPr>
              <a:t>Encyclopedia</a:t>
            </a:r>
            <a:r>
              <a:rPr lang="en-GB" sz="2000" dirty="0">
                <a:solidFill>
                  <a:schemeClr val="bg1"/>
                </a:solidFill>
              </a:rPr>
              <a:t> of Cultural Anthropology (4 </a:t>
            </a:r>
            <a:r>
              <a:rPr lang="en-GB" sz="2000" dirty="0" err="1">
                <a:solidFill>
                  <a:schemeClr val="bg1"/>
                </a:solidFill>
              </a:rPr>
              <a:t>vols</a:t>
            </a:r>
            <a:r>
              <a:rPr lang="en-GB" sz="2000" dirty="0">
                <a:solidFill>
                  <a:schemeClr val="bg1"/>
                </a:solidFill>
              </a:rPr>
              <a:t>), David Levinson and Melvin Ember (</a:t>
            </a:r>
            <a:r>
              <a:rPr lang="en-GB" sz="2000" dirty="0" err="1">
                <a:solidFill>
                  <a:schemeClr val="bg1"/>
                </a:solidFill>
              </a:rPr>
              <a:t>eds</a:t>
            </a:r>
            <a:r>
              <a:rPr lang="en-GB" sz="2000" dirty="0">
                <a:solidFill>
                  <a:schemeClr val="bg1"/>
                </a:solidFill>
              </a:rPr>
              <a:t>), HenryHolt:1996.</a:t>
            </a:r>
            <a:r>
              <a:rPr lang="en-US" sz="2000" dirty="0">
                <a:solidFill>
                  <a:schemeClr val="bg1"/>
                </a:solidFill>
              </a:rPr>
              <a:t>]</a:t>
            </a:r>
            <a:endParaRPr lang="en-GB" sz="2000" dirty="0">
              <a:solidFill>
                <a:schemeClr val="bg1"/>
              </a:solidFill>
            </a:endParaRPr>
          </a:p>
          <a:p>
            <a:pPr marL="0" indent="0" algn="just">
              <a:buNone/>
            </a:pPr>
            <a:endParaRPr lang="en-GB" dirty="0">
              <a:solidFill>
                <a:schemeClr val="bg1"/>
              </a:solidFill>
            </a:endParaRPr>
          </a:p>
          <a:p>
            <a:pPr marL="0" indent="0" algn="just">
              <a:buNone/>
            </a:pPr>
            <a:endParaRPr lang="en-GB" dirty="0">
              <a:solidFill>
                <a:schemeClr val="bg1"/>
              </a:solidFill>
            </a:endParaRPr>
          </a:p>
        </p:txBody>
      </p:sp>
    </p:spTree>
    <p:extLst>
      <p:ext uri="{BB962C8B-B14F-4D97-AF65-F5344CB8AC3E}">
        <p14:creationId xmlns:p14="http://schemas.microsoft.com/office/powerpoint/2010/main" val="426558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748145" y="419100"/>
            <a:ext cx="7860146" cy="1077218"/>
          </a:xfrm>
          <a:prstGeom prst="rect">
            <a:avLst/>
          </a:prstGeom>
          <a:noFill/>
        </p:spPr>
        <p:txBody>
          <a:bodyPr wrap="square" rtlCol="0">
            <a:spAutoFit/>
          </a:bodyPr>
          <a:lstStyle/>
          <a:p>
            <a:pPr algn="ctr"/>
            <a:r>
              <a:rPr lang="en-GB" sz="3200" b="1" dirty="0">
                <a:solidFill>
                  <a:srgbClr val="0070C0"/>
                </a:solidFill>
              </a:rPr>
              <a:t>From 639 AD</a:t>
            </a:r>
          </a:p>
          <a:p>
            <a:pPr algn="ctr"/>
            <a:r>
              <a:rPr lang="en-GB" sz="3200" b="1" dirty="0">
                <a:solidFill>
                  <a:srgbClr val="0070C0"/>
                </a:solidFill>
              </a:rPr>
              <a:t>Arab Conquest into Africa</a:t>
            </a:r>
            <a:endParaRPr lang="en-GB" sz="3600" b="1" dirty="0">
              <a:solidFill>
                <a:srgbClr val="0070C0"/>
              </a:solidFill>
            </a:endParaRPr>
          </a:p>
        </p:txBody>
      </p:sp>
      <p:sp>
        <p:nvSpPr>
          <p:cNvPr id="2" name="TextBox 1"/>
          <p:cNvSpPr txBox="1"/>
          <p:nvPr/>
        </p:nvSpPr>
        <p:spPr>
          <a:xfrm>
            <a:off x="760515" y="1632846"/>
            <a:ext cx="7860146" cy="3831818"/>
          </a:xfrm>
          <a:prstGeom prst="rect">
            <a:avLst/>
          </a:prstGeom>
          <a:noFill/>
        </p:spPr>
        <p:txBody>
          <a:bodyPr wrap="square" rtlCol="0">
            <a:spAutoFit/>
          </a:bodyPr>
          <a:lstStyle/>
          <a:p>
            <a:r>
              <a:rPr lang="en-GB" sz="2400" b="1" dirty="0">
                <a:solidFill>
                  <a:srgbClr val="C00000"/>
                </a:solidFill>
              </a:rPr>
              <a:t>Important note:</a:t>
            </a:r>
          </a:p>
          <a:p>
            <a:pPr algn="just"/>
            <a:endParaRPr lang="en-GB" dirty="0"/>
          </a:p>
          <a:p>
            <a:pPr algn="just"/>
            <a:r>
              <a:rPr lang="en-GB" sz="2400" dirty="0"/>
              <a:t>There is very little evidence of slaves raids in Africa before Muslim involvement.</a:t>
            </a:r>
          </a:p>
          <a:p>
            <a:pPr algn="just"/>
            <a:endParaRPr lang="en-GB" sz="2400" dirty="0"/>
          </a:p>
          <a:p>
            <a:pPr algn="just"/>
            <a:r>
              <a:rPr lang="en-GB" sz="2400" dirty="0"/>
              <a:t>An Ashanti ruler stated:</a:t>
            </a:r>
          </a:p>
          <a:p>
            <a:pPr algn="just"/>
            <a:endParaRPr lang="en-GB" sz="2400" dirty="0"/>
          </a:p>
          <a:p>
            <a:pPr algn="just"/>
            <a:r>
              <a:rPr lang="en-GB" sz="2400" i="1" dirty="0"/>
              <a:t>‘I cannot make war to catch slaves in the bush like a thief. My ancestors never did so.’</a:t>
            </a:r>
          </a:p>
          <a:p>
            <a:endParaRPr lang="en-GB" dirty="0"/>
          </a:p>
          <a:p>
            <a:endParaRPr lang="en-GB" sz="100" dirty="0"/>
          </a:p>
          <a:p>
            <a:r>
              <a:rPr lang="en-GB" sz="1400" dirty="0"/>
              <a:t>[I. Wilks, ‘Asante in the Nineteenth Century’, 176]</a:t>
            </a:r>
          </a:p>
        </p:txBody>
      </p:sp>
    </p:spTree>
    <p:extLst>
      <p:ext uri="{BB962C8B-B14F-4D97-AF65-F5344CB8AC3E}">
        <p14:creationId xmlns:p14="http://schemas.microsoft.com/office/powerpoint/2010/main" val="328036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7</a:t>
            </a:r>
            <a:r>
              <a:rPr lang="en-GB" sz="3200" b="1" baseline="30000" dirty="0">
                <a:solidFill>
                  <a:srgbClr val="0070C0"/>
                </a:solidFill>
              </a:rPr>
              <a:t>th</a:t>
            </a:r>
            <a:r>
              <a:rPr lang="en-GB" sz="3200" b="1" dirty="0">
                <a:solidFill>
                  <a:srgbClr val="0070C0"/>
                </a:solidFill>
              </a:rPr>
              <a:t> Century: The </a:t>
            </a:r>
            <a:r>
              <a:rPr lang="en-GB" sz="3200" b="1" dirty="0" err="1">
                <a:solidFill>
                  <a:srgbClr val="0070C0"/>
                </a:solidFill>
              </a:rPr>
              <a:t>Baqt</a:t>
            </a:r>
            <a:endParaRPr lang="en-GB" sz="3200" dirty="0">
              <a:solidFill>
                <a:srgbClr val="0070C0"/>
              </a:solidFill>
            </a:endParaRPr>
          </a:p>
        </p:txBody>
      </p:sp>
      <p:sp>
        <p:nvSpPr>
          <p:cNvPr id="2" name="TextBox 1"/>
          <p:cNvSpPr txBox="1"/>
          <p:nvPr/>
        </p:nvSpPr>
        <p:spPr>
          <a:xfrm>
            <a:off x="748145" y="1905802"/>
            <a:ext cx="7860146" cy="4047262"/>
          </a:xfrm>
          <a:prstGeom prst="rect">
            <a:avLst/>
          </a:prstGeom>
          <a:noFill/>
        </p:spPr>
        <p:txBody>
          <a:bodyPr wrap="square" rtlCol="0">
            <a:spAutoFit/>
          </a:bodyPr>
          <a:lstStyle/>
          <a:p>
            <a:r>
              <a:rPr lang="en-GB" sz="2400" b="1" dirty="0" err="1">
                <a:solidFill>
                  <a:srgbClr val="0070C0"/>
                </a:solidFill>
              </a:rPr>
              <a:t>Baqt</a:t>
            </a:r>
            <a:r>
              <a:rPr lang="en-GB" sz="2400" b="1" dirty="0">
                <a:solidFill>
                  <a:srgbClr val="0070C0"/>
                </a:solidFill>
              </a:rPr>
              <a:t> of 652AD</a:t>
            </a:r>
          </a:p>
          <a:p>
            <a:endParaRPr lang="en-GB" sz="2400" dirty="0"/>
          </a:p>
          <a:p>
            <a:pPr algn="just"/>
            <a:r>
              <a:rPr lang="en-GB" sz="2400" dirty="0"/>
              <a:t>Agreement made between Muslim Egypt and Christian Nubia, requiring Nubia to supply </a:t>
            </a:r>
            <a:r>
              <a:rPr lang="en-GB" sz="2400" b="1" dirty="0">
                <a:solidFill>
                  <a:srgbClr val="C00000"/>
                </a:solidFill>
              </a:rPr>
              <a:t>360 slaves annually</a:t>
            </a:r>
            <a:r>
              <a:rPr lang="en-GB" sz="2400" dirty="0"/>
              <a:t> to Egypt.</a:t>
            </a:r>
          </a:p>
          <a:p>
            <a:pPr algn="just"/>
            <a:endParaRPr lang="en-GB" sz="2400" dirty="0"/>
          </a:p>
          <a:p>
            <a:pPr algn="just"/>
            <a:r>
              <a:rPr lang="en-GB" sz="2400" dirty="0"/>
              <a:t>In addition to the 360, another 40 were sent annually, either for the Arab officials handling the transaction, to compensate for an estimated 10% loss during transport.</a:t>
            </a:r>
            <a:endParaRPr lang="en-GB" dirty="0"/>
          </a:p>
          <a:p>
            <a:endParaRPr lang="en-GB" dirty="0"/>
          </a:p>
          <a:p>
            <a:endParaRPr lang="en-GB" dirty="0"/>
          </a:p>
          <a:p>
            <a:endParaRPr lang="en-GB" sz="100" dirty="0"/>
          </a:p>
          <a:p>
            <a:r>
              <a:rPr lang="en-GB" sz="1400" dirty="0"/>
              <a:t>[Hasan, ‘The Penetration of Islam’, 113-115; </a:t>
            </a:r>
            <a:r>
              <a:rPr lang="en-GB" sz="1400" dirty="0" err="1"/>
              <a:t>Lokkegaard</a:t>
            </a:r>
            <a:r>
              <a:rPr lang="en-GB" sz="1400" dirty="0"/>
              <a:t> “EI”; </a:t>
            </a:r>
            <a:r>
              <a:rPr lang="en-GB" sz="1400" dirty="0" err="1"/>
              <a:t>Ootto</a:t>
            </a:r>
            <a:r>
              <a:rPr lang="en-GB" sz="1400" dirty="0"/>
              <a:t> </a:t>
            </a:r>
            <a:r>
              <a:rPr lang="en-GB" sz="1400" dirty="0" err="1"/>
              <a:t>Meinadus</a:t>
            </a:r>
            <a:r>
              <a:rPr lang="en-GB" sz="1400" dirty="0"/>
              <a:t>, “The Christian Kingdoms of Nubia” [1967, p146]</a:t>
            </a:r>
          </a:p>
        </p:txBody>
      </p:sp>
    </p:spTree>
    <p:extLst>
      <p:ext uri="{BB962C8B-B14F-4D97-AF65-F5344CB8AC3E}">
        <p14:creationId xmlns:p14="http://schemas.microsoft.com/office/powerpoint/2010/main" val="3455155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1695276"/>
            <a:ext cx="7870314" cy="3808735"/>
          </a:xfrm>
          <a:prstGeom prst="rect">
            <a:avLst/>
          </a:prstGeom>
          <a:noFill/>
        </p:spPr>
        <p:txBody>
          <a:bodyPr wrap="square" rtlCol="0">
            <a:spAutoFit/>
          </a:bodyPr>
          <a:lstStyle/>
          <a:p>
            <a:pPr algn="just"/>
            <a:endParaRPr lang="en-GB" sz="2400" dirty="0"/>
          </a:p>
          <a:p>
            <a:pPr algn="just"/>
            <a:r>
              <a:rPr lang="en-GB" sz="2400" b="1" dirty="0"/>
              <a:t>Historian, David </a:t>
            </a:r>
            <a:r>
              <a:rPr lang="en-GB" sz="2400" b="1" dirty="0" err="1"/>
              <a:t>Brion</a:t>
            </a:r>
            <a:r>
              <a:rPr lang="en-GB" sz="2400" b="1" dirty="0"/>
              <a:t> Davis, comments that by the 8</a:t>
            </a:r>
            <a:r>
              <a:rPr lang="en-GB" sz="2400" b="1" baseline="30000" dirty="0"/>
              <a:t>th</a:t>
            </a:r>
            <a:r>
              <a:rPr lang="en-GB" sz="2400" b="1" dirty="0"/>
              <a:t> and 9</a:t>
            </a:r>
            <a:r>
              <a:rPr lang="en-GB" sz="2400" b="1" baseline="30000" dirty="0"/>
              <a:t>th</a:t>
            </a:r>
            <a:r>
              <a:rPr lang="en-GB" sz="2400" b="1" dirty="0"/>
              <a:t> centuries, Arab writers </a:t>
            </a:r>
          </a:p>
          <a:p>
            <a:pPr algn="just"/>
            <a:endParaRPr lang="en-GB" sz="2400" b="1" dirty="0"/>
          </a:p>
          <a:p>
            <a:pPr algn="just"/>
            <a:r>
              <a:rPr lang="en-GB" sz="2400" i="1" dirty="0"/>
              <a:t>“…</a:t>
            </a:r>
            <a:r>
              <a:rPr lang="en-GB" sz="2400" b="1" i="1" dirty="0">
                <a:solidFill>
                  <a:srgbClr val="C00000"/>
                </a:solidFill>
              </a:rPr>
              <a:t>increasingly invoked </a:t>
            </a:r>
            <a:r>
              <a:rPr lang="en-GB" sz="2400" i="1" dirty="0"/>
              <a:t>the biblical curse of Canaan to explain why the ‘sons of Ham’ had been </a:t>
            </a:r>
            <a:r>
              <a:rPr lang="en-GB" sz="2400" b="1" i="1" dirty="0">
                <a:solidFill>
                  <a:srgbClr val="C00000"/>
                </a:solidFill>
              </a:rPr>
              <a:t>blackened and degraded</a:t>
            </a:r>
            <a:r>
              <a:rPr lang="en-GB" sz="2400" i="1" dirty="0"/>
              <a:t> to the status of </a:t>
            </a:r>
            <a:r>
              <a:rPr lang="en-GB" sz="2400" b="1" i="1" dirty="0">
                <a:solidFill>
                  <a:srgbClr val="C00000"/>
                </a:solidFill>
              </a:rPr>
              <a:t>natural slaves </a:t>
            </a:r>
            <a:r>
              <a:rPr lang="en-GB" sz="2400" i="1" dirty="0"/>
              <a:t>as punishment for their ancestor’s sin”.</a:t>
            </a:r>
            <a:endParaRPr lang="en-GB" sz="1000" i="1" dirty="0"/>
          </a:p>
          <a:p>
            <a:pPr algn="just"/>
            <a:endParaRPr lang="en-GB" sz="1000" dirty="0"/>
          </a:p>
          <a:p>
            <a:pPr algn="just"/>
            <a:endParaRPr lang="en-GB" sz="1000" dirty="0"/>
          </a:p>
          <a:p>
            <a:pPr algn="just"/>
            <a:endParaRPr lang="en-GB" sz="1000" dirty="0"/>
          </a:p>
          <a:p>
            <a:pPr algn="just"/>
            <a:r>
              <a:rPr lang="en-GB" sz="1600" dirty="0"/>
              <a:t>[Davis, “Slavery and Human Progress” 42]</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Ham/Canaan</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1436960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2513423"/>
            <a:ext cx="7594098" cy="2277547"/>
          </a:xfrm>
          <a:prstGeom prst="rect">
            <a:avLst/>
          </a:prstGeom>
          <a:noFill/>
        </p:spPr>
        <p:txBody>
          <a:bodyPr wrap="square" rtlCol="0">
            <a:spAutoFit/>
          </a:bodyPr>
          <a:lstStyle/>
          <a:p>
            <a:pPr algn="just"/>
            <a:endParaRPr lang="en-GB" sz="2400" b="1" dirty="0"/>
          </a:p>
          <a:p>
            <a:pPr algn="just"/>
            <a:r>
              <a:rPr lang="en-GB" sz="2400" b="1" dirty="0"/>
              <a:t>William Evans</a:t>
            </a:r>
            <a:r>
              <a:rPr lang="en-GB" sz="2400" dirty="0"/>
              <a:t>, observes that by the </a:t>
            </a:r>
            <a:r>
              <a:rPr lang="en-GB" sz="2400" dirty="0">
                <a:solidFill>
                  <a:srgbClr val="C00000"/>
                </a:solidFill>
              </a:rPr>
              <a:t>10</a:t>
            </a:r>
            <a:r>
              <a:rPr lang="en-GB" sz="2400" baseline="30000" dirty="0">
                <a:solidFill>
                  <a:srgbClr val="C00000"/>
                </a:solidFill>
              </a:rPr>
              <a:t>th</a:t>
            </a:r>
            <a:r>
              <a:rPr lang="en-GB" sz="2400" dirty="0">
                <a:solidFill>
                  <a:srgbClr val="C00000"/>
                </a:solidFill>
              </a:rPr>
              <a:t> century </a:t>
            </a:r>
            <a:r>
              <a:rPr lang="en-GB" sz="2400" dirty="0"/>
              <a:t>the curse had been </a:t>
            </a:r>
            <a:r>
              <a:rPr lang="en-GB" sz="2400" dirty="0">
                <a:solidFill>
                  <a:srgbClr val="C00000"/>
                </a:solidFill>
              </a:rPr>
              <a:t>modified to exempt Egyptians and Berbers</a:t>
            </a:r>
            <a:r>
              <a:rPr lang="en-GB" sz="2400" dirty="0"/>
              <a:t>.</a:t>
            </a:r>
          </a:p>
          <a:p>
            <a:pPr algn="just"/>
            <a:endParaRPr lang="en-GB" sz="2400" b="1" dirty="0"/>
          </a:p>
          <a:p>
            <a:pPr algn="just"/>
            <a:endParaRPr lang="en-GB" sz="1000" dirty="0"/>
          </a:p>
          <a:p>
            <a:pPr algn="just"/>
            <a:endParaRPr lang="en-GB" sz="1000" dirty="0"/>
          </a:p>
          <a:p>
            <a:pPr algn="just"/>
            <a:endParaRPr lang="en-GB" sz="1000" dirty="0"/>
          </a:p>
          <a:p>
            <a:pPr algn="just"/>
            <a:r>
              <a:rPr lang="en-GB" sz="1600" dirty="0"/>
              <a:t>[Evans, “From the land of Canaan” 33]</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1560391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49745" y="1519701"/>
            <a:ext cx="7860146" cy="2585323"/>
          </a:xfrm>
          <a:prstGeom prst="rect">
            <a:avLst/>
          </a:prstGeom>
          <a:noFill/>
        </p:spPr>
        <p:txBody>
          <a:bodyPr wrap="square" rtlCol="0">
            <a:spAutoFit/>
          </a:bodyPr>
          <a:lstStyle/>
          <a:p>
            <a:pPr algn="ctr"/>
            <a:r>
              <a:rPr lang="en-GB" sz="5400" i="1" dirty="0"/>
              <a:t>Arab-Islamic Slave Raids: Pre-Cursor to Trans-Atlantic Slave Trade?</a:t>
            </a:r>
            <a:endParaRPr lang="en-GB" sz="5400" dirty="0">
              <a:solidFill>
                <a:srgbClr val="0070C0"/>
              </a:solidFill>
            </a:endParaRPr>
          </a:p>
        </p:txBody>
      </p:sp>
    </p:spTree>
    <p:extLst>
      <p:ext uri="{BB962C8B-B14F-4D97-AF65-F5344CB8AC3E}">
        <p14:creationId xmlns:p14="http://schemas.microsoft.com/office/powerpoint/2010/main" val="3112060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1808987"/>
            <a:ext cx="5575537" cy="4154984"/>
          </a:xfrm>
          <a:prstGeom prst="rect">
            <a:avLst/>
          </a:prstGeom>
          <a:noFill/>
        </p:spPr>
        <p:txBody>
          <a:bodyPr wrap="square" rtlCol="0">
            <a:spAutoFit/>
          </a:bodyPr>
          <a:lstStyle/>
          <a:p>
            <a:pPr algn="just"/>
            <a:r>
              <a:rPr lang="en-GB" sz="2400" b="1" dirty="0"/>
              <a:t>Edwin Yamauchi concludes:</a:t>
            </a:r>
          </a:p>
          <a:p>
            <a:pPr algn="just"/>
            <a:endParaRPr lang="en-GB" sz="2400" dirty="0"/>
          </a:p>
          <a:p>
            <a:pPr algn="just"/>
            <a:r>
              <a:rPr lang="en-GB" sz="2400" i="1" dirty="0"/>
              <a:t>“… we see that over the centuries an </a:t>
            </a:r>
            <a:r>
              <a:rPr lang="en-GB" sz="2400" b="1" i="1" dirty="0">
                <a:solidFill>
                  <a:srgbClr val="C00000"/>
                </a:solidFill>
              </a:rPr>
              <a:t>obscure text </a:t>
            </a:r>
            <a:r>
              <a:rPr lang="en-GB" sz="2400" i="1" dirty="0"/>
              <a:t>was so interpreted by medieval Jews </a:t>
            </a:r>
            <a:r>
              <a:rPr lang="en-GB" sz="2400" b="1" i="1" dirty="0">
                <a:solidFill>
                  <a:srgbClr val="C00000"/>
                </a:solidFill>
              </a:rPr>
              <a:t>to explain the blackness of Africans</a:t>
            </a:r>
            <a:r>
              <a:rPr lang="en-GB" sz="2400" i="1" dirty="0"/>
              <a:t> and was then </a:t>
            </a:r>
            <a:r>
              <a:rPr lang="en-GB" sz="2400" b="1" i="1" dirty="0">
                <a:solidFill>
                  <a:srgbClr val="C00000"/>
                </a:solidFill>
              </a:rPr>
              <a:t>used</a:t>
            </a:r>
            <a:r>
              <a:rPr lang="en-GB" sz="2400" i="1" dirty="0"/>
              <a:t> in turn by </a:t>
            </a:r>
            <a:r>
              <a:rPr lang="en-GB" sz="2400" b="1" i="1" dirty="0">
                <a:solidFill>
                  <a:srgbClr val="C00000"/>
                </a:solidFill>
              </a:rPr>
              <a:t>Arabs</a:t>
            </a:r>
            <a:r>
              <a:rPr lang="en-GB" sz="2400" i="1" dirty="0"/>
              <a:t>, </a:t>
            </a:r>
            <a:r>
              <a:rPr lang="en-GB" sz="2400" b="1" i="1" dirty="0">
                <a:solidFill>
                  <a:srgbClr val="C00000"/>
                </a:solidFill>
              </a:rPr>
              <a:t>Europeans</a:t>
            </a:r>
            <a:r>
              <a:rPr lang="en-GB" sz="2400" i="1" dirty="0"/>
              <a:t>, and </a:t>
            </a:r>
            <a:r>
              <a:rPr lang="en-GB" sz="2400" b="1" i="1" dirty="0">
                <a:solidFill>
                  <a:srgbClr val="C00000"/>
                </a:solidFill>
              </a:rPr>
              <a:t>North Americans </a:t>
            </a:r>
            <a:r>
              <a:rPr lang="en-GB" sz="2400" i="1" dirty="0"/>
              <a:t>to justify slavery and, until recently, by Mormons to exclude blacks from their priesthood.”</a:t>
            </a:r>
          </a:p>
          <a:p>
            <a:pPr algn="just"/>
            <a:endParaRPr lang="en-GB" sz="800" dirty="0"/>
          </a:p>
          <a:p>
            <a:pPr algn="just"/>
            <a:r>
              <a:rPr lang="en-GB" sz="1600" dirty="0"/>
              <a:t>[Yamauchi, “Africa and the Bible” (1985), 31]</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Ham/Canaan</a:t>
            </a:r>
            <a:endParaRPr lang="en-GB" sz="3200" dirty="0">
              <a:solidFill>
                <a:srgbClr val="0070C0"/>
              </a:solidFill>
            </a:endParaRPr>
          </a:p>
        </p:txBody>
      </p:sp>
      <p:pic>
        <p:nvPicPr>
          <p:cNvPr id="6" name="Picture 5"/>
          <p:cNvPicPr>
            <a:picLocks noChangeAspect="1"/>
          </p:cNvPicPr>
          <p:nvPr/>
        </p:nvPicPr>
        <p:blipFill>
          <a:blip r:embed="rId3"/>
          <a:stretch>
            <a:fillRect/>
          </a:stretch>
        </p:blipFill>
        <p:spPr>
          <a:xfrm>
            <a:off x="6583599" y="1646519"/>
            <a:ext cx="2295525" cy="1990725"/>
          </a:xfrm>
          <a:prstGeom prst="rect">
            <a:avLst/>
          </a:prstGeom>
        </p:spPr>
      </p:pic>
    </p:spTree>
    <p:extLst>
      <p:ext uri="{BB962C8B-B14F-4D97-AF65-F5344CB8AC3E}">
        <p14:creationId xmlns:p14="http://schemas.microsoft.com/office/powerpoint/2010/main" val="1485602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90663" y="1781054"/>
            <a:ext cx="8116016" cy="2677656"/>
          </a:xfrm>
          <a:prstGeom prst="rect">
            <a:avLst/>
          </a:prstGeom>
          <a:noFill/>
        </p:spPr>
        <p:txBody>
          <a:bodyPr wrap="square" rtlCol="0">
            <a:spAutoFit/>
          </a:bodyPr>
          <a:lstStyle/>
          <a:p>
            <a:pPr algn="just"/>
            <a:r>
              <a:rPr lang="en-GB" sz="2400" i="1" dirty="0"/>
              <a:t>“The </a:t>
            </a:r>
            <a:r>
              <a:rPr lang="en-GB" sz="2400" b="1" i="1" dirty="0">
                <a:solidFill>
                  <a:srgbClr val="C00000"/>
                </a:solidFill>
              </a:rPr>
              <a:t>myth of Islamic racial innocence</a:t>
            </a:r>
            <a:r>
              <a:rPr lang="en-GB" sz="2400" i="1" dirty="0"/>
              <a:t> was a </a:t>
            </a:r>
            <a:r>
              <a:rPr lang="en-GB" sz="2400" b="1" i="1" dirty="0">
                <a:solidFill>
                  <a:srgbClr val="C00000"/>
                </a:solidFill>
              </a:rPr>
              <a:t>Western creation</a:t>
            </a:r>
            <a:r>
              <a:rPr lang="en-GB" sz="2400" i="1" dirty="0"/>
              <a:t> and </a:t>
            </a:r>
            <a:r>
              <a:rPr lang="en-GB" sz="2400" b="1" i="1" dirty="0">
                <a:solidFill>
                  <a:srgbClr val="C00000"/>
                </a:solidFill>
              </a:rPr>
              <a:t>served a Western purpose</a:t>
            </a:r>
            <a:r>
              <a:rPr lang="en-GB" sz="2400" i="1" dirty="0"/>
              <a:t>… In the [18</a:t>
            </a:r>
            <a:r>
              <a:rPr lang="en-GB" sz="2400" i="1" baseline="30000" dirty="0"/>
              <a:t>th</a:t>
            </a:r>
            <a:r>
              <a:rPr lang="en-GB" sz="2400" i="1" dirty="0"/>
              <a:t>] century, the philosophers of the Enlightenment had praised Islam for its lack of dogmas and mysteries, its freedom from priests and Inquisitors and other persecutors – recognising real qualities but exaggerating them as a </a:t>
            </a:r>
            <a:r>
              <a:rPr lang="en-GB" sz="2400" b="1" i="1" dirty="0">
                <a:solidFill>
                  <a:srgbClr val="C00000"/>
                </a:solidFill>
              </a:rPr>
              <a:t>polemical weapon against the Christian churches and clergy</a:t>
            </a:r>
            <a:r>
              <a:rPr lang="en-GB" sz="2400" i="1" dirty="0"/>
              <a:t>.”</a:t>
            </a:r>
          </a:p>
        </p:txBody>
      </p:sp>
      <p:sp>
        <p:nvSpPr>
          <p:cNvPr id="3" name="TextBox 2"/>
          <p:cNvSpPr txBox="1"/>
          <p:nvPr/>
        </p:nvSpPr>
        <p:spPr>
          <a:xfrm>
            <a:off x="590663" y="4931393"/>
            <a:ext cx="6485998" cy="369332"/>
          </a:xfrm>
          <a:prstGeom prst="rect">
            <a:avLst/>
          </a:prstGeom>
          <a:noFill/>
        </p:spPr>
        <p:txBody>
          <a:bodyPr wrap="square" rtlCol="0">
            <a:spAutoFit/>
          </a:bodyPr>
          <a:lstStyle/>
          <a:p>
            <a:r>
              <a:rPr lang="en-GB" i="1" dirty="0"/>
              <a:t>Lewis. Bernard, “Race and Slavery in the Middle East”, (1990) p101</a:t>
            </a:r>
            <a:endParaRPr lang="en-GB" sz="900" dirty="0"/>
          </a:p>
        </p:txBody>
      </p:sp>
      <p:sp>
        <p:nvSpPr>
          <p:cNvPr id="2" name="Rectangle 1"/>
          <p:cNvSpPr/>
          <p:nvPr/>
        </p:nvSpPr>
        <p:spPr>
          <a:xfrm>
            <a:off x="2046757" y="718017"/>
            <a:ext cx="5050485" cy="584775"/>
          </a:xfrm>
          <a:prstGeom prst="rect">
            <a:avLst/>
          </a:prstGeom>
        </p:spPr>
        <p:txBody>
          <a:bodyPr wrap="square">
            <a:spAutoFit/>
          </a:bodyPr>
          <a:lstStyle/>
          <a:p>
            <a:pPr algn="ctr"/>
            <a:r>
              <a:rPr lang="en-GB" sz="3200" b="1" dirty="0">
                <a:solidFill>
                  <a:srgbClr val="0070C0"/>
                </a:solidFill>
              </a:rPr>
              <a:t>Bernard Lewis</a:t>
            </a:r>
            <a:endParaRPr lang="en-GB" b="1" dirty="0">
              <a:solidFill>
                <a:srgbClr val="0070C0"/>
              </a:solidFill>
            </a:endParaRPr>
          </a:p>
        </p:txBody>
      </p:sp>
    </p:spTree>
    <p:extLst>
      <p:ext uri="{BB962C8B-B14F-4D97-AF65-F5344CB8AC3E}">
        <p14:creationId xmlns:p14="http://schemas.microsoft.com/office/powerpoint/2010/main" val="1571796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24948" y="1494042"/>
            <a:ext cx="7702827" cy="3108543"/>
          </a:xfrm>
          <a:prstGeom prst="rect">
            <a:avLst/>
          </a:prstGeom>
          <a:noFill/>
        </p:spPr>
        <p:txBody>
          <a:bodyPr wrap="square" rtlCol="0">
            <a:spAutoFit/>
          </a:bodyPr>
          <a:lstStyle/>
          <a:p>
            <a:pPr algn="just"/>
            <a:r>
              <a:rPr lang="en-GB" sz="2800" i="1" dirty="0"/>
              <a:t>“Lewis </a:t>
            </a:r>
            <a:r>
              <a:rPr lang="en-GB" sz="2800" b="1" i="1" dirty="0">
                <a:solidFill>
                  <a:srgbClr val="C00000"/>
                </a:solidFill>
              </a:rPr>
              <a:t>did not find anti-Black sentiment in Arabia</a:t>
            </a:r>
            <a:r>
              <a:rPr lang="en-GB" sz="2800" i="1" dirty="0"/>
              <a:t> until the </a:t>
            </a:r>
            <a:r>
              <a:rPr lang="en-GB" sz="2800" b="1" i="1" dirty="0">
                <a:solidFill>
                  <a:srgbClr val="C00000"/>
                </a:solidFill>
              </a:rPr>
              <a:t>seventh-century conquest of Africa and the enslavement of its inhabitants</a:t>
            </a:r>
            <a:r>
              <a:rPr lang="en-GB" sz="2800" i="1" dirty="0"/>
              <a:t>. Snowden and Thompson </a:t>
            </a:r>
            <a:r>
              <a:rPr lang="en-GB" sz="2800" b="1" i="1" dirty="0">
                <a:solidFill>
                  <a:srgbClr val="C00000"/>
                </a:solidFill>
              </a:rPr>
              <a:t>similarly</a:t>
            </a:r>
            <a:r>
              <a:rPr lang="en-GB" sz="2800" i="1" dirty="0"/>
              <a:t> did not find a prejudiced view of Blacks in </a:t>
            </a:r>
            <a:r>
              <a:rPr lang="en-GB" sz="2800" b="1" i="1" dirty="0">
                <a:solidFill>
                  <a:srgbClr val="C00000"/>
                </a:solidFill>
              </a:rPr>
              <a:t>ancient Greece and Rome</a:t>
            </a:r>
            <a:r>
              <a:rPr lang="en-GB" sz="2800" i="1" dirty="0"/>
              <a:t>…. In those earlier times </a:t>
            </a:r>
            <a:r>
              <a:rPr lang="en-GB" sz="2800" b="1" i="1" dirty="0">
                <a:solidFill>
                  <a:srgbClr val="C00000"/>
                </a:solidFill>
              </a:rPr>
              <a:t>colour did not define a person </a:t>
            </a:r>
            <a:r>
              <a:rPr lang="en-GB" sz="2800" i="1" dirty="0"/>
              <a:t>and was not a criterion for categorizing humanity.”</a:t>
            </a:r>
          </a:p>
        </p:txBody>
      </p:sp>
      <p:sp>
        <p:nvSpPr>
          <p:cNvPr id="3" name="TextBox 2"/>
          <p:cNvSpPr txBox="1"/>
          <p:nvPr/>
        </p:nvSpPr>
        <p:spPr>
          <a:xfrm>
            <a:off x="1676869" y="4746727"/>
            <a:ext cx="5790259" cy="369332"/>
          </a:xfrm>
          <a:prstGeom prst="rect">
            <a:avLst/>
          </a:prstGeom>
          <a:noFill/>
        </p:spPr>
        <p:txBody>
          <a:bodyPr wrap="square" rtlCol="0">
            <a:spAutoFit/>
          </a:bodyPr>
          <a:lstStyle/>
          <a:p>
            <a:pPr algn="ctr"/>
            <a:r>
              <a:rPr lang="en-GB" i="1" dirty="0"/>
              <a:t>Goldenberg, D  “The Curse of Ham” (2003), p. 200</a:t>
            </a:r>
            <a:endParaRPr lang="en-GB" sz="900" dirty="0"/>
          </a:p>
        </p:txBody>
      </p:sp>
      <p:sp>
        <p:nvSpPr>
          <p:cNvPr id="2" name="TextBox 1"/>
          <p:cNvSpPr txBox="1"/>
          <p:nvPr/>
        </p:nvSpPr>
        <p:spPr>
          <a:xfrm>
            <a:off x="1992437" y="467863"/>
            <a:ext cx="5159125" cy="646331"/>
          </a:xfrm>
          <a:prstGeom prst="rect">
            <a:avLst/>
          </a:prstGeom>
          <a:noFill/>
        </p:spPr>
        <p:txBody>
          <a:bodyPr wrap="square" rtlCol="0">
            <a:spAutoFit/>
          </a:bodyPr>
          <a:lstStyle/>
          <a:p>
            <a:pPr algn="ctr"/>
            <a:r>
              <a:rPr lang="en-GB" sz="3600" b="1" dirty="0">
                <a:solidFill>
                  <a:srgbClr val="0070C0"/>
                </a:solidFill>
              </a:rPr>
              <a:t>Davis Goldenberg</a:t>
            </a:r>
            <a:endParaRPr lang="en-GB" b="1" dirty="0">
              <a:solidFill>
                <a:srgbClr val="0070C0"/>
              </a:solidFill>
            </a:endParaRPr>
          </a:p>
        </p:txBody>
      </p:sp>
    </p:spTree>
    <p:extLst>
      <p:ext uri="{BB962C8B-B14F-4D97-AF65-F5344CB8AC3E}">
        <p14:creationId xmlns:p14="http://schemas.microsoft.com/office/powerpoint/2010/main" val="92825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53415" y="1166842"/>
            <a:ext cx="5553264" cy="3416320"/>
          </a:xfrm>
          <a:prstGeom prst="rect">
            <a:avLst/>
          </a:prstGeom>
          <a:noFill/>
        </p:spPr>
        <p:txBody>
          <a:bodyPr wrap="square" rtlCol="0">
            <a:spAutoFit/>
          </a:bodyPr>
          <a:lstStyle/>
          <a:p>
            <a:pPr algn="just"/>
            <a:endParaRPr lang="en-GB" sz="2400" i="1" dirty="0"/>
          </a:p>
          <a:p>
            <a:pPr algn="just"/>
            <a:r>
              <a:rPr lang="en-GB" sz="2400" i="1" dirty="0"/>
              <a:t>“…</a:t>
            </a:r>
            <a:r>
              <a:rPr lang="en-GB" sz="2400" b="1" i="1" dirty="0">
                <a:solidFill>
                  <a:srgbClr val="C00000"/>
                </a:solidFill>
              </a:rPr>
              <a:t>Roman slaveholders were neither paternalistic nor racist </a:t>
            </a:r>
            <a:r>
              <a:rPr lang="en-GB" sz="2400" i="1" dirty="0"/>
              <a:t>in the modern sense of the term. Race itself is a </a:t>
            </a:r>
            <a:r>
              <a:rPr lang="en-GB" sz="2400" b="1" i="1" dirty="0">
                <a:solidFill>
                  <a:srgbClr val="C00000"/>
                </a:solidFill>
              </a:rPr>
              <a:t>modern construct</a:t>
            </a:r>
            <a:r>
              <a:rPr lang="en-GB" sz="2400" i="1" dirty="0"/>
              <a:t>: although there were views about differing ethnicities in antiquity…, there was no so-called scientific theory of skin-coloured race until the nineteenth century.”</a:t>
            </a:r>
          </a:p>
        </p:txBody>
      </p:sp>
      <p:sp>
        <p:nvSpPr>
          <p:cNvPr id="3" name="TextBox 2"/>
          <p:cNvSpPr txBox="1"/>
          <p:nvPr/>
        </p:nvSpPr>
        <p:spPr>
          <a:xfrm>
            <a:off x="590663" y="4562061"/>
            <a:ext cx="2474843" cy="1200329"/>
          </a:xfrm>
          <a:prstGeom prst="rect">
            <a:avLst/>
          </a:prstGeom>
          <a:noFill/>
        </p:spPr>
        <p:txBody>
          <a:bodyPr wrap="square" rtlCol="0">
            <a:spAutoFit/>
          </a:bodyPr>
          <a:lstStyle/>
          <a:p>
            <a:pPr algn="ctr"/>
            <a:r>
              <a:rPr lang="en-GB" i="1" dirty="0" err="1"/>
              <a:t>Harrill</a:t>
            </a:r>
            <a:r>
              <a:rPr lang="en-GB" i="1" dirty="0"/>
              <a:t>. J, “The Manumission of Slaves in Early Christianity”, p52</a:t>
            </a:r>
            <a:endParaRPr lang="en-GB" sz="900" dirty="0"/>
          </a:p>
        </p:txBody>
      </p:sp>
      <p:pic>
        <p:nvPicPr>
          <p:cNvPr id="6" name="Picture 5"/>
          <p:cNvPicPr>
            <a:picLocks noChangeAspect="1"/>
          </p:cNvPicPr>
          <p:nvPr/>
        </p:nvPicPr>
        <p:blipFill>
          <a:blip r:embed="rId3"/>
          <a:stretch>
            <a:fillRect/>
          </a:stretch>
        </p:blipFill>
        <p:spPr>
          <a:xfrm>
            <a:off x="937591" y="1283805"/>
            <a:ext cx="1524000" cy="1524000"/>
          </a:xfrm>
          <a:prstGeom prst="rect">
            <a:avLst/>
          </a:prstGeom>
        </p:spPr>
      </p:pic>
      <p:sp>
        <p:nvSpPr>
          <p:cNvPr id="2" name="TextBox 1"/>
          <p:cNvSpPr txBox="1"/>
          <p:nvPr/>
        </p:nvSpPr>
        <p:spPr>
          <a:xfrm>
            <a:off x="2201517" y="299819"/>
            <a:ext cx="4740965" cy="584775"/>
          </a:xfrm>
          <a:prstGeom prst="rect">
            <a:avLst/>
          </a:prstGeom>
          <a:noFill/>
        </p:spPr>
        <p:txBody>
          <a:bodyPr wrap="square" rtlCol="0">
            <a:spAutoFit/>
          </a:bodyPr>
          <a:lstStyle/>
          <a:p>
            <a:pPr algn="ctr"/>
            <a:r>
              <a:rPr lang="en-GB" sz="3200" b="1" dirty="0">
                <a:solidFill>
                  <a:srgbClr val="0070C0"/>
                </a:solidFill>
              </a:rPr>
              <a:t>James </a:t>
            </a:r>
            <a:r>
              <a:rPr lang="en-GB" sz="3200" b="1" dirty="0" err="1">
                <a:solidFill>
                  <a:srgbClr val="0070C0"/>
                </a:solidFill>
              </a:rPr>
              <a:t>Harrill</a:t>
            </a:r>
            <a:endParaRPr lang="en-GB" b="1" dirty="0">
              <a:solidFill>
                <a:srgbClr val="0070C0"/>
              </a:solidFill>
            </a:endParaRPr>
          </a:p>
        </p:txBody>
      </p:sp>
    </p:spTree>
    <p:extLst>
      <p:ext uri="{BB962C8B-B14F-4D97-AF65-F5344CB8AC3E}">
        <p14:creationId xmlns:p14="http://schemas.microsoft.com/office/powerpoint/2010/main" val="2564296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24948" y="1494042"/>
            <a:ext cx="7702827" cy="3477875"/>
          </a:xfrm>
          <a:prstGeom prst="rect">
            <a:avLst/>
          </a:prstGeom>
          <a:noFill/>
        </p:spPr>
        <p:txBody>
          <a:bodyPr wrap="square" rtlCol="0">
            <a:spAutoFit/>
          </a:bodyPr>
          <a:lstStyle/>
          <a:p>
            <a:pPr algn="just"/>
            <a:r>
              <a:rPr lang="en-GB" sz="2800" i="1" dirty="0"/>
              <a:t>“We </a:t>
            </a:r>
            <a:r>
              <a:rPr lang="en-GB" sz="2800" b="1" i="1" dirty="0">
                <a:solidFill>
                  <a:srgbClr val="C00000"/>
                </a:solidFill>
              </a:rPr>
              <a:t>first</a:t>
            </a:r>
            <a:r>
              <a:rPr lang="en-GB" sz="2800" i="1" dirty="0"/>
              <a:t> see this… </a:t>
            </a:r>
            <a:r>
              <a:rPr lang="en-GB" sz="2800" b="1" i="1" dirty="0">
                <a:solidFill>
                  <a:srgbClr val="C00000"/>
                </a:solidFill>
              </a:rPr>
              <a:t>explicit link between skin colour and slavery</a:t>
            </a:r>
            <a:r>
              <a:rPr lang="en-GB" sz="2800" i="1" dirty="0"/>
              <a:t> in Near Eastern sources </a:t>
            </a:r>
            <a:r>
              <a:rPr lang="en-GB" sz="2800" b="1" i="1" dirty="0">
                <a:solidFill>
                  <a:srgbClr val="C00000"/>
                </a:solidFill>
              </a:rPr>
              <a:t>beginning in the seventh century</a:t>
            </a:r>
            <a:r>
              <a:rPr lang="en-GB" sz="2800" i="1" dirty="0"/>
              <a:t>.…”</a:t>
            </a:r>
          </a:p>
          <a:p>
            <a:pPr algn="just"/>
            <a:endParaRPr lang="en-GB" sz="2800" i="1" dirty="0"/>
          </a:p>
          <a:p>
            <a:pPr algn="just"/>
            <a:r>
              <a:rPr lang="en-GB" sz="2800" i="1" dirty="0"/>
              <a:t>“…We note its </a:t>
            </a:r>
            <a:r>
              <a:rPr lang="en-GB" sz="2800" b="1" i="1" dirty="0">
                <a:solidFill>
                  <a:schemeClr val="accent5">
                    <a:lumMod val="75000"/>
                  </a:schemeClr>
                </a:solidFill>
              </a:rPr>
              <a:t>first appearance</a:t>
            </a:r>
            <a:r>
              <a:rPr lang="en-GB" sz="2800" i="1" dirty="0"/>
              <a:t> in the </a:t>
            </a:r>
            <a:r>
              <a:rPr lang="en-GB" sz="2800" b="1" i="1" dirty="0">
                <a:solidFill>
                  <a:schemeClr val="accent5">
                    <a:lumMod val="75000"/>
                  </a:schemeClr>
                </a:solidFill>
              </a:rPr>
              <a:t>Christian West </a:t>
            </a:r>
            <a:r>
              <a:rPr lang="en-GB" sz="2800" i="1" dirty="0"/>
              <a:t>as soon as Europe discovered black Africa and began to </a:t>
            </a:r>
            <a:r>
              <a:rPr lang="en-GB" sz="2800" b="1" i="1" dirty="0">
                <a:solidFill>
                  <a:schemeClr val="accent5">
                    <a:lumMod val="75000"/>
                  </a:schemeClr>
                </a:solidFill>
              </a:rPr>
              <a:t>engage</a:t>
            </a:r>
            <a:r>
              <a:rPr lang="en-GB" sz="2800" i="1" dirty="0"/>
              <a:t> in the </a:t>
            </a:r>
            <a:r>
              <a:rPr lang="en-GB" sz="2800" b="1" i="1" dirty="0">
                <a:solidFill>
                  <a:schemeClr val="accent5">
                    <a:lumMod val="75000"/>
                  </a:schemeClr>
                </a:solidFill>
              </a:rPr>
              <a:t>slave trade</a:t>
            </a:r>
            <a:r>
              <a:rPr lang="en-GB" sz="2800" i="1" dirty="0"/>
              <a:t>.”</a:t>
            </a:r>
          </a:p>
          <a:p>
            <a:pPr algn="just"/>
            <a:endParaRPr lang="en-GB" sz="2400" i="1" dirty="0"/>
          </a:p>
        </p:txBody>
      </p:sp>
      <p:sp>
        <p:nvSpPr>
          <p:cNvPr id="3" name="TextBox 2"/>
          <p:cNvSpPr txBox="1"/>
          <p:nvPr/>
        </p:nvSpPr>
        <p:spPr>
          <a:xfrm>
            <a:off x="1676869" y="5111882"/>
            <a:ext cx="5790259" cy="369332"/>
          </a:xfrm>
          <a:prstGeom prst="rect">
            <a:avLst/>
          </a:prstGeom>
          <a:noFill/>
        </p:spPr>
        <p:txBody>
          <a:bodyPr wrap="square" rtlCol="0">
            <a:spAutoFit/>
          </a:bodyPr>
          <a:lstStyle/>
          <a:p>
            <a:pPr algn="ctr"/>
            <a:r>
              <a:rPr lang="en-GB" i="1" dirty="0"/>
              <a:t>Goldenberg, D  “The Curse of Ham” (2003), p. 175, 200</a:t>
            </a:r>
            <a:endParaRPr lang="en-GB" sz="900" dirty="0"/>
          </a:p>
        </p:txBody>
      </p:sp>
      <p:sp>
        <p:nvSpPr>
          <p:cNvPr id="2" name="TextBox 1"/>
          <p:cNvSpPr txBox="1"/>
          <p:nvPr/>
        </p:nvSpPr>
        <p:spPr>
          <a:xfrm>
            <a:off x="1992437" y="467863"/>
            <a:ext cx="5159125" cy="646331"/>
          </a:xfrm>
          <a:prstGeom prst="rect">
            <a:avLst/>
          </a:prstGeom>
          <a:noFill/>
        </p:spPr>
        <p:txBody>
          <a:bodyPr wrap="square" rtlCol="0">
            <a:spAutoFit/>
          </a:bodyPr>
          <a:lstStyle/>
          <a:p>
            <a:pPr algn="ctr"/>
            <a:r>
              <a:rPr lang="en-GB" sz="3600" b="1" dirty="0">
                <a:solidFill>
                  <a:srgbClr val="0070C0"/>
                </a:solidFill>
              </a:rPr>
              <a:t>Davis Goldenberg</a:t>
            </a:r>
            <a:endParaRPr lang="en-GB" b="1" dirty="0">
              <a:solidFill>
                <a:srgbClr val="0070C0"/>
              </a:solidFill>
            </a:endParaRPr>
          </a:p>
        </p:txBody>
      </p:sp>
    </p:spTree>
    <p:extLst>
      <p:ext uri="{BB962C8B-B14F-4D97-AF65-F5344CB8AC3E}">
        <p14:creationId xmlns:p14="http://schemas.microsoft.com/office/powerpoint/2010/main" val="3795064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normAutofit/>
          </a:bodyPr>
          <a:lstStyle/>
          <a:p>
            <a:r>
              <a:rPr lang="en-GB" u="sng" dirty="0">
                <a:solidFill>
                  <a:srgbClr val="FFC000"/>
                </a:solidFill>
              </a:rPr>
              <a:t>Defining Slavery</a:t>
            </a:r>
            <a:endParaRPr lang="en-GB" dirty="0"/>
          </a:p>
        </p:txBody>
      </p:sp>
      <p:sp>
        <p:nvSpPr>
          <p:cNvPr id="6" name="Content Placeholder 5"/>
          <p:cNvSpPr>
            <a:spLocks noGrp="1"/>
          </p:cNvSpPr>
          <p:nvPr>
            <p:ph idx="1"/>
          </p:nvPr>
        </p:nvSpPr>
        <p:spPr>
          <a:xfrm>
            <a:off x="457200" y="1166018"/>
            <a:ext cx="8229600" cy="4525963"/>
          </a:xfrm>
        </p:spPr>
        <p:txBody>
          <a:bodyPr>
            <a:normAutofit/>
          </a:bodyPr>
          <a:lstStyle/>
          <a:p>
            <a:pPr marL="0" indent="0" algn="just">
              <a:buNone/>
            </a:pPr>
            <a:endParaRPr lang="en-GB" dirty="0">
              <a:solidFill>
                <a:schemeClr val="bg1"/>
              </a:solidFill>
            </a:endParaRPr>
          </a:p>
          <a:p>
            <a:pPr marL="0" indent="0" algn="just">
              <a:buNone/>
            </a:pPr>
            <a:endParaRPr lang="en-GB" dirty="0">
              <a:solidFill>
                <a:schemeClr val="bg1"/>
              </a:solidFill>
            </a:endParaRPr>
          </a:p>
        </p:txBody>
      </p:sp>
      <p:sp>
        <p:nvSpPr>
          <p:cNvPr id="2" name="Rounded Rectangle 1"/>
          <p:cNvSpPr/>
          <p:nvPr/>
        </p:nvSpPr>
        <p:spPr>
          <a:xfrm>
            <a:off x="949750" y="3644083"/>
            <a:ext cx="7244499" cy="451581"/>
          </a:xfrm>
          <a:prstGeom prst="roundRect">
            <a:avLst/>
          </a:prstGeom>
          <a:gradFill flip="none" rotWithShape="1">
            <a:gsLst>
              <a:gs pos="0">
                <a:srgbClr val="92D050"/>
              </a:gs>
              <a:gs pos="50000">
                <a:srgbClr val="FFC000"/>
              </a:gs>
              <a:gs pos="100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Down Arrow 8"/>
          <p:cNvSpPr/>
          <p:nvPr/>
        </p:nvSpPr>
        <p:spPr>
          <a:xfrm>
            <a:off x="958324" y="3162596"/>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Down Arrow 9"/>
          <p:cNvSpPr/>
          <p:nvPr/>
        </p:nvSpPr>
        <p:spPr>
          <a:xfrm>
            <a:off x="4407254" y="3156020"/>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Down Arrow 10"/>
          <p:cNvSpPr/>
          <p:nvPr/>
        </p:nvSpPr>
        <p:spPr>
          <a:xfrm>
            <a:off x="7729978" y="3111749"/>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263951" y="2214451"/>
            <a:ext cx="1951348"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Complete freedom to work and live where ever</a:t>
            </a:r>
          </a:p>
        </p:txBody>
      </p:sp>
      <p:sp>
        <p:nvSpPr>
          <p:cNvPr id="13" name="TextBox 12"/>
          <p:cNvSpPr txBox="1"/>
          <p:nvPr/>
        </p:nvSpPr>
        <p:spPr>
          <a:xfrm>
            <a:off x="6901205" y="2741684"/>
            <a:ext cx="1657546"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Chattel slavery</a:t>
            </a:r>
          </a:p>
        </p:txBody>
      </p:sp>
      <p:sp>
        <p:nvSpPr>
          <p:cNvPr id="14" name="TextBox 13"/>
          <p:cNvSpPr txBox="1"/>
          <p:nvPr/>
        </p:nvSpPr>
        <p:spPr>
          <a:xfrm>
            <a:off x="3650921" y="2509689"/>
            <a:ext cx="1846082"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Some sweatshop workers</a:t>
            </a:r>
          </a:p>
        </p:txBody>
      </p:sp>
    </p:spTree>
    <p:extLst>
      <p:ext uri="{BB962C8B-B14F-4D97-AF65-F5344CB8AC3E}">
        <p14:creationId xmlns:p14="http://schemas.microsoft.com/office/powerpoint/2010/main" val="2077012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748145" y="323451"/>
            <a:ext cx="7860146" cy="584775"/>
          </a:xfrm>
          <a:prstGeom prst="rect">
            <a:avLst/>
          </a:prstGeom>
          <a:noFill/>
        </p:spPr>
        <p:txBody>
          <a:bodyPr wrap="square" rtlCol="0">
            <a:spAutoFit/>
          </a:bodyPr>
          <a:lstStyle/>
          <a:p>
            <a:pPr algn="ctr"/>
            <a:r>
              <a:rPr lang="en-GB" sz="3200" b="1" dirty="0">
                <a:solidFill>
                  <a:srgbClr val="0070C0"/>
                </a:solidFill>
              </a:rPr>
              <a:t>Slave Routes from Africa</a:t>
            </a:r>
            <a:endParaRPr lang="en-GB" sz="3600" b="1" dirty="0">
              <a:solidFill>
                <a:srgbClr val="0070C0"/>
              </a:solidFill>
            </a:endParaRPr>
          </a:p>
        </p:txBody>
      </p:sp>
      <p:pic>
        <p:nvPicPr>
          <p:cNvPr id="3" name="Picture 2"/>
          <p:cNvPicPr>
            <a:picLocks noChangeAspect="1"/>
          </p:cNvPicPr>
          <p:nvPr/>
        </p:nvPicPr>
        <p:blipFill>
          <a:blip r:embed="rId5"/>
          <a:stretch>
            <a:fillRect/>
          </a:stretch>
        </p:blipFill>
        <p:spPr>
          <a:xfrm>
            <a:off x="0" y="1748936"/>
            <a:ext cx="9134627" cy="5109064"/>
          </a:xfrm>
          <a:prstGeom prst="rect">
            <a:avLst/>
          </a:prstGeom>
        </p:spPr>
      </p:pic>
    </p:spTree>
    <p:extLst>
      <p:ext uri="{BB962C8B-B14F-4D97-AF65-F5344CB8AC3E}">
        <p14:creationId xmlns:p14="http://schemas.microsoft.com/office/powerpoint/2010/main" val="4042805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641927" y="323451"/>
            <a:ext cx="7860146" cy="1323439"/>
          </a:xfrm>
          <a:prstGeom prst="rect">
            <a:avLst/>
          </a:prstGeom>
          <a:noFill/>
        </p:spPr>
        <p:txBody>
          <a:bodyPr wrap="square" rtlCol="0">
            <a:spAutoFit/>
          </a:bodyPr>
          <a:lstStyle/>
          <a:p>
            <a:pPr algn="ctr"/>
            <a:r>
              <a:rPr lang="en-GB" sz="3200" b="1" dirty="0">
                <a:solidFill>
                  <a:srgbClr val="0070C0"/>
                </a:solidFill>
              </a:rPr>
              <a:t>Slaves Leaving Africa</a:t>
            </a:r>
          </a:p>
          <a:p>
            <a:pPr algn="ctr"/>
            <a:r>
              <a:rPr lang="en-GB" sz="2400" b="1" dirty="0">
                <a:solidFill>
                  <a:srgbClr val="0070C0"/>
                </a:solidFill>
              </a:rPr>
              <a:t>(Note: How many more </a:t>
            </a:r>
          </a:p>
          <a:p>
            <a:pPr algn="ctr"/>
            <a:r>
              <a:rPr lang="en-GB" sz="2400" b="1" dirty="0">
                <a:solidFill>
                  <a:srgbClr val="0070C0"/>
                </a:solidFill>
              </a:rPr>
              <a:t>Muslim slaves than European slaves)</a:t>
            </a:r>
          </a:p>
        </p:txBody>
      </p:sp>
      <p:pic>
        <p:nvPicPr>
          <p:cNvPr id="1026" name="Picture 2" descr="http://3.bp.blogspot.com/-XFqES6HBJrE/T9H3Crtvy3I/AAAAAAAAAPM/95eiYg5v7_w/s1600/austen2.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87" y="1662764"/>
            <a:ext cx="8867226" cy="3532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787" y="5351046"/>
            <a:ext cx="8091055" cy="307777"/>
          </a:xfrm>
          <a:prstGeom prst="rect">
            <a:avLst/>
          </a:prstGeom>
          <a:noFill/>
        </p:spPr>
        <p:txBody>
          <a:bodyPr wrap="square" rtlCol="0">
            <a:spAutoFit/>
          </a:bodyPr>
          <a:lstStyle/>
          <a:p>
            <a:r>
              <a:rPr lang="en-GB" sz="1400" i="1" dirty="0"/>
              <a:t>Austen, African Economic History, </a:t>
            </a:r>
            <a:r>
              <a:rPr lang="en-GB" sz="1400" dirty="0"/>
              <a:t>(1987, </a:t>
            </a:r>
            <a:r>
              <a:rPr lang="en-GB" sz="1400" dirty="0" err="1"/>
              <a:t>Currey</a:t>
            </a:r>
            <a:r>
              <a:rPr lang="en-GB" sz="1400" dirty="0"/>
              <a:t> and Heinemann 2003 reprint p. 275)</a:t>
            </a:r>
          </a:p>
        </p:txBody>
      </p:sp>
      <p:sp>
        <p:nvSpPr>
          <p:cNvPr id="9" name="Circle: Hollow 7"/>
          <p:cNvSpPr/>
          <p:nvPr/>
        </p:nvSpPr>
        <p:spPr>
          <a:xfrm>
            <a:off x="6255421" y="3741860"/>
            <a:ext cx="694022" cy="371244"/>
          </a:xfrm>
          <a:prstGeom prst="donut">
            <a:avLst>
              <a:gd name="adj" fmla="val 7650"/>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algn="ctr" defTabSz="685800" fontAlgn="auto">
              <a:spcBef>
                <a:spcPts val="0"/>
              </a:spcBef>
              <a:spcAft>
                <a:spcPts val="0"/>
              </a:spcAft>
              <a:defRPr/>
            </a:pPr>
            <a:endParaRPr lang="en-GB" sz="1350" kern="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10" name="Circle: Hollow 7"/>
          <p:cNvSpPr/>
          <p:nvPr/>
        </p:nvSpPr>
        <p:spPr>
          <a:xfrm>
            <a:off x="5770023" y="4018393"/>
            <a:ext cx="694022" cy="345232"/>
          </a:xfrm>
          <a:prstGeom prst="donut">
            <a:avLst>
              <a:gd name="adj" fmla="val 7650"/>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algn="ctr" defTabSz="685800" fontAlgn="auto">
              <a:spcBef>
                <a:spcPts val="0"/>
              </a:spcBef>
              <a:spcAft>
                <a:spcPts val="0"/>
              </a:spcAft>
              <a:defRPr/>
            </a:pPr>
            <a:endParaRPr lang="en-GB" sz="1350" kern="0">
              <a:ln w="0"/>
              <a:solidFill>
                <a:prstClr val="black"/>
              </a:solidFill>
              <a:effectLst>
                <a:outerShdw blurRad="38100" dist="1905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3216429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996218" y="35917"/>
            <a:ext cx="7151563" cy="646331"/>
          </a:xfrm>
          <a:prstGeom prst="rect">
            <a:avLst/>
          </a:prstGeom>
          <a:noFill/>
        </p:spPr>
        <p:txBody>
          <a:bodyPr wrap="square" rtlCol="0">
            <a:spAutoFit/>
          </a:bodyPr>
          <a:lstStyle/>
          <a:p>
            <a:pPr algn="ctr"/>
            <a:r>
              <a:rPr lang="en-GB" sz="3600" b="1" dirty="0">
                <a:solidFill>
                  <a:srgbClr val="0070C0"/>
                </a:solidFill>
              </a:rPr>
              <a:t>Reaction Against Christianity</a:t>
            </a:r>
            <a:endParaRPr lang="en-GB" b="1" dirty="0">
              <a:solidFill>
                <a:srgbClr val="0070C0"/>
              </a:solidFill>
            </a:endParaRPr>
          </a:p>
        </p:txBody>
      </p:sp>
      <p:pic>
        <p:nvPicPr>
          <p:cNvPr id="6" name="Picture 5"/>
          <p:cNvPicPr>
            <a:picLocks noChangeAspect="1"/>
          </p:cNvPicPr>
          <p:nvPr/>
        </p:nvPicPr>
        <p:blipFill>
          <a:blip r:embed="rId3"/>
          <a:stretch>
            <a:fillRect/>
          </a:stretch>
        </p:blipFill>
        <p:spPr>
          <a:xfrm>
            <a:off x="570432" y="3778464"/>
            <a:ext cx="3281220" cy="21835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4"/>
          <a:stretch>
            <a:fillRect/>
          </a:stretch>
        </p:blipFill>
        <p:spPr>
          <a:xfrm rot="855796">
            <a:off x="3910606" y="3553016"/>
            <a:ext cx="4882805" cy="27435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5"/>
          <a:stretch>
            <a:fillRect/>
          </a:stretch>
        </p:blipFill>
        <p:spPr>
          <a:xfrm rot="746208">
            <a:off x="5059015" y="1185632"/>
            <a:ext cx="3148013" cy="28298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6"/>
          <a:stretch>
            <a:fillRect/>
          </a:stretch>
        </p:blipFill>
        <p:spPr>
          <a:xfrm>
            <a:off x="914399" y="1185632"/>
            <a:ext cx="3369365" cy="25928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64865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748145" y="419100"/>
            <a:ext cx="7860146" cy="1077218"/>
          </a:xfrm>
          <a:prstGeom prst="rect">
            <a:avLst/>
          </a:prstGeom>
          <a:noFill/>
        </p:spPr>
        <p:txBody>
          <a:bodyPr wrap="square" rtlCol="0">
            <a:spAutoFit/>
          </a:bodyPr>
          <a:lstStyle/>
          <a:p>
            <a:pPr algn="ctr"/>
            <a:r>
              <a:rPr lang="en-GB" sz="3200" b="1" dirty="0">
                <a:solidFill>
                  <a:srgbClr val="0070C0"/>
                </a:solidFill>
              </a:rPr>
              <a:t>Slave Trade / Raid</a:t>
            </a:r>
          </a:p>
          <a:p>
            <a:pPr algn="ctr"/>
            <a:r>
              <a:rPr lang="en-GB" sz="3200" b="1" dirty="0">
                <a:solidFill>
                  <a:srgbClr val="0070C0"/>
                </a:solidFill>
              </a:rPr>
              <a:t> Comparisons</a:t>
            </a:r>
            <a:endParaRPr lang="en-GB" sz="3600" b="1"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6995001"/>
              </p:ext>
            </p:extLst>
          </p:nvPr>
        </p:nvGraphicFramePr>
        <p:xfrm>
          <a:off x="614914" y="1718596"/>
          <a:ext cx="3797598" cy="4206240"/>
        </p:xfrm>
        <a:graphic>
          <a:graphicData uri="http://schemas.openxmlformats.org/drawingml/2006/table">
            <a:tbl>
              <a:tblPr firstRow="1" bandRow="1">
                <a:tableStyleId>{5C22544A-7EE6-4342-B048-85BDC9FD1C3A}</a:tableStyleId>
              </a:tblPr>
              <a:tblGrid>
                <a:gridCol w="1898799">
                  <a:extLst>
                    <a:ext uri="{9D8B030D-6E8A-4147-A177-3AD203B41FA5}">
                      <a16:colId xmlns:a16="http://schemas.microsoft.com/office/drawing/2014/main" val="3974574165"/>
                    </a:ext>
                  </a:extLst>
                </a:gridCol>
                <a:gridCol w="1898799">
                  <a:extLst>
                    <a:ext uri="{9D8B030D-6E8A-4147-A177-3AD203B41FA5}">
                      <a16:colId xmlns:a16="http://schemas.microsoft.com/office/drawing/2014/main" val="665761297"/>
                    </a:ext>
                  </a:extLst>
                </a:gridCol>
              </a:tblGrid>
              <a:tr h="370840">
                <a:tc>
                  <a:txBody>
                    <a:bodyPr/>
                    <a:lstStyle/>
                    <a:p>
                      <a:r>
                        <a:rPr lang="en-GB" sz="1600" u="sng" dirty="0"/>
                        <a:t>Islamic Slave Raids </a:t>
                      </a:r>
                      <a:r>
                        <a:rPr lang="en-GB" sz="1600" dirty="0"/>
                        <a:t>in Africa</a:t>
                      </a:r>
                    </a:p>
                  </a:txBody>
                  <a:tcPr/>
                </a:tc>
                <a:tc>
                  <a:txBody>
                    <a:bodyPr/>
                    <a:lstStyle/>
                    <a:p>
                      <a:r>
                        <a:rPr lang="en-GB" sz="1600" u="sng" dirty="0"/>
                        <a:t>Trans-Atlantic Slave </a:t>
                      </a:r>
                      <a:r>
                        <a:rPr lang="en-GB" sz="1600" dirty="0"/>
                        <a:t>Trade</a:t>
                      </a:r>
                    </a:p>
                  </a:txBody>
                  <a:tcPr/>
                </a:tc>
                <a:extLst>
                  <a:ext uri="{0D108BD9-81ED-4DB2-BD59-A6C34878D82A}">
                    <a16:rowId xmlns:a16="http://schemas.microsoft.com/office/drawing/2014/main" val="344533029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2 out of every 3 slaves were</a:t>
                      </a:r>
                      <a:r>
                        <a:rPr lang="en-GB" sz="1600" baseline="0" dirty="0"/>
                        <a:t> </a:t>
                      </a:r>
                      <a:r>
                        <a:rPr lang="en-GB" sz="1600" b="1" baseline="0" dirty="0"/>
                        <a:t>women</a:t>
                      </a:r>
                      <a:endParaRPr lang="en-GB" sz="1600" b="1" dirty="0"/>
                    </a:p>
                    <a:p>
                      <a:endParaRPr lang="en-GB" sz="1600" dirty="0"/>
                    </a:p>
                  </a:txBody>
                  <a:tcPr/>
                </a:tc>
                <a:tc>
                  <a:txBody>
                    <a:bodyPr/>
                    <a:lstStyle/>
                    <a:p>
                      <a:r>
                        <a:rPr lang="en-GB" sz="1600" dirty="0"/>
                        <a:t>2 out of every 3 slaves were </a:t>
                      </a:r>
                      <a:r>
                        <a:rPr lang="en-GB" sz="1600" b="1" dirty="0"/>
                        <a:t>men</a:t>
                      </a:r>
                    </a:p>
                  </a:txBody>
                  <a:tcPr/>
                </a:tc>
                <a:extLst>
                  <a:ext uri="{0D108BD9-81ED-4DB2-BD59-A6C34878D82A}">
                    <a16:rowId xmlns:a16="http://schemas.microsoft.com/office/drawing/2014/main" val="41391382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Mortality</a:t>
                      </a:r>
                      <a:r>
                        <a:rPr lang="en-GB" sz="1600" dirty="0"/>
                        <a:t> rate during transit – 80%-90%</a:t>
                      </a:r>
                    </a:p>
                    <a:p>
                      <a:endParaRPr lang="en-GB" sz="1600" dirty="0"/>
                    </a:p>
                  </a:txBody>
                  <a:tcPr/>
                </a:tc>
                <a:tc>
                  <a:txBody>
                    <a:bodyPr/>
                    <a:lstStyle/>
                    <a:p>
                      <a:r>
                        <a:rPr lang="en-GB" sz="1600" b="1" dirty="0"/>
                        <a:t>Mortality</a:t>
                      </a:r>
                      <a:r>
                        <a:rPr lang="en-GB" sz="1600" dirty="0"/>
                        <a:t> rate during transit – 10%</a:t>
                      </a:r>
                    </a:p>
                  </a:txBody>
                  <a:tcPr/>
                </a:tc>
                <a:extLst>
                  <a:ext uri="{0D108BD9-81ED-4DB2-BD59-A6C34878D82A}">
                    <a16:rowId xmlns:a16="http://schemas.microsoft.com/office/drawing/2014/main" val="4201168770"/>
                  </a:ext>
                </a:extLst>
              </a:tr>
              <a:tr h="370840">
                <a:tc>
                  <a:txBody>
                    <a:bodyPr/>
                    <a:lstStyle/>
                    <a:p>
                      <a:r>
                        <a:rPr lang="en-GB" sz="1600" b="1" dirty="0"/>
                        <a:t>Purpose</a:t>
                      </a:r>
                      <a:r>
                        <a:rPr lang="en-GB" sz="1600" baseline="0" dirty="0"/>
                        <a:t> – Mainly sexual exploitation</a:t>
                      </a:r>
                      <a:endParaRPr lang="en-GB" sz="1600" dirty="0"/>
                    </a:p>
                  </a:txBody>
                  <a:tcPr/>
                </a:tc>
                <a:tc>
                  <a:txBody>
                    <a:bodyPr/>
                    <a:lstStyle/>
                    <a:p>
                      <a:r>
                        <a:rPr lang="en-GB" sz="1600" b="1" dirty="0"/>
                        <a:t>Purpose</a:t>
                      </a:r>
                      <a:r>
                        <a:rPr lang="en-GB" sz="1600" dirty="0"/>
                        <a:t> – Mainly agricultural work</a:t>
                      </a:r>
                      <a:r>
                        <a:rPr lang="en-GB" sz="1600" baseline="0" dirty="0"/>
                        <a:t> </a:t>
                      </a:r>
                      <a:endParaRPr lang="en-GB" sz="1600" dirty="0"/>
                    </a:p>
                  </a:txBody>
                  <a:tcPr/>
                </a:tc>
                <a:extLst>
                  <a:ext uri="{0D108BD9-81ED-4DB2-BD59-A6C34878D82A}">
                    <a16:rowId xmlns:a16="http://schemas.microsoft.com/office/drawing/2014/main" val="2263159630"/>
                  </a:ext>
                </a:extLst>
              </a:tr>
              <a:tr h="370840">
                <a:tc>
                  <a:txBody>
                    <a:bodyPr/>
                    <a:lstStyle/>
                    <a:p>
                      <a:r>
                        <a:rPr lang="en-GB" sz="1600" dirty="0"/>
                        <a:t>Few </a:t>
                      </a:r>
                      <a:r>
                        <a:rPr lang="en-GB" sz="1600" b="1" dirty="0"/>
                        <a:t>descendants</a:t>
                      </a:r>
                      <a:r>
                        <a:rPr lang="en-GB" sz="1600" dirty="0"/>
                        <a:t> survive</a:t>
                      </a:r>
                    </a:p>
                  </a:txBody>
                  <a:tcPr/>
                </a:tc>
                <a:tc>
                  <a:txBody>
                    <a:bodyPr/>
                    <a:lstStyle/>
                    <a:p>
                      <a:r>
                        <a:rPr lang="en-GB" sz="1600" dirty="0"/>
                        <a:t>Most</a:t>
                      </a:r>
                      <a:r>
                        <a:rPr lang="en-GB" sz="1600" baseline="0" dirty="0"/>
                        <a:t> </a:t>
                      </a:r>
                      <a:r>
                        <a:rPr lang="en-GB" sz="1600" b="1" baseline="0" dirty="0"/>
                        <a:t>descendants</a:t>
                      </a:r>
                      <a:r>
                        <a:rPr lang="en-GB" sz="1600" baseline="0" dirty="0"/>
                        <a:t> survive</a:t>
                      </a:r>
                      <a:endParaRPr lang="en-GB" sz="1600" dirty="0"/>
                    </a:p>
                  </a:txBody>
                  <a:tcPr/>
                </a:tc>
                <a:extLst>
                  <a:ext uri="{0D108BD9-81ED-4DB2-BD59-A6C34878D82A}">
                    <a16:rowId xmlns:a16="http://schemas.microsoft.com/office/drawing/2014/main" val="3392668593"/>
                  </a:ext>
                </a:extLst>
              </a:tr>
              <a:tr h="370840">
                <a:tc>
                  <a:txBody>
                    <a:bodyPr/>
                    <a:lstStyle/>
                    <a:p>
                      <a:r>
                        <a:rPr lang="en-GB" sz="1600" b="1" dirty="0">
                          <a:solidFill>
                            <a:srgbClr val="FF0000"/>
                          </a:solidFill>
                        </a:rPr>
                        <a:t>Should be over 140m</a:t>
                      </a:r>
                      <a:r>
                        <a:rPr lang="en-GB" sz="1600" dirty="0"/>
                        <a:t> alive today</a:t>
                      </a:r>
                    </a:p>
                  </a:txBody>
                  <a:tcPr/>
                </a:tc>
                <a:tc>
                  <a:txBody>
                    <a:bodyPr/>
                    <a:lstStyle/>
                    <a:p>
                      <a:r>
                        <a:rPr lang="en-GB" sz="1600" dirty="0"/>
                        <a:t>11.7m – </a:t>
                      </a:r>
                      <a:r>
                        <a:rPr lang="en-GB" sz="1600" b="1" dirty="0"/>
                        <a:t>100m</a:t>
                      </a:r>
                      <a:r>
                        <a:rPr lang="en-GB" sz="1600" baseline="0" dirty="0"/>
                        <a:t> progeny</a:t>
                      </a:r>
                      <a:endParaRPr lang="en-GB" sz="1600" dirty="0"/>
                    </a:p>
                  </a:txBody>
                  <a:tcPr/>
                </a:tc>
                <a:extLst>
                  <a:ext uri="{0D108BD9-81ED-4DB2-BD59-A6C34878D82A}">
                    <a16:rowId xmlns:a16="http://schemas.microsoft.com/office/drawing/2014/main" val="276554042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88007339"/>
              </p:ext>
            </p:extLst>
          </p:nvPr>
        </p:nvGraphicFramePr>
        <p:xfrm>
          <a:off x="4412510" y="1731964"/>
          <a:ext cx="2317899" cy="3036876"/>
        </p:xfrm>
        <a:graphic>
          <a:graphicData uri="http://schemas.openxmlformats.org/drawingml/2006/table">
            <a:tbl>
              <a:tblPr firstRow="1" bandRow="1">
                <a:tableStyleId>{08FB837D-C827-4EFA-A057-4D05807E0F7C}</a:tableStyleId>
              </a:tblPr>
              <a:tblGrid>
                <a:gridCol w="2317899">
                  <a:extLst>
                    <a:ext uri="{9D8B030D-6E8A-4147-A177-3AD203B41FA5}">
                      <a16:colId xmlns:a16="http://schemas.microsoft.com/office/drawing/2014/main" val="2386764568"/>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Islamic Slave Raids in Europe</a:t>
                      </a:r>
                    </a:p>
                  </a:txBody>
                  <a:tcPr/>
                </a:tc>
                <a:extLst>
                  <a:ext uri="{0D108BD9-81ED-4DB2-BD59-A6C34878D82A}">
                    <a16:rowId xmlns:a16="http://schemas.microsoft.com/office/drawing/2014/main" val="2328328223"/>
                  </a:ext>
                </a:extLst>
              </a:tr>
              <a:tr h="893116">
                <a:tc>
                  <a:txBody>
                    <a:bodyPr/>
                    <a:lstStyle/>
                    <a:p>
                      <a:r>
                        <a:rPr lang="en-GB" sz="1600" dirty="0"/>
                        <a:t>From Sicily, Italy</a:t>
                      </a:r>
                      <a:r>
                        <a:rPr lang="en-GB" sz="1600" baseline="0" dirty="0"/>
                        <a:t> to Cornwall, England. Even up to Baltimore, Ireland</a:t>
                      </a:r>
                      <a:endParaRPr lang="en-GB" sz="1600" dirty="0"/>
                    </a:p>
                  </a:txBody>
                  <a:tcPr/>
                </a:tc>
                <a:extLst>
                  <a:ext uri="{0D108BD9-81ED-4DB2-BD59-A6C34878D82A}">
                    <a16:rowId xmlns:a16="http://schemas.microsoft.com/office/drawing/2014/main" val="3616355297"/>
                  </a:ext>
                </a:extLst>
              </a:tr>
              <a:tr h="370840">
                <a:tc>
                  <a:txBody>
                    <a:bodyPr/>
                    <a:lstStyle/>
                    <a:p>
                      <a:r>
                        <a:rPr lang="en-GB" sz="1600" dirty="0"/>
                        <a:t>Purpose – Galley slaves, labourers and sexual exploitation</a:t>
                      </a:r>
                    </a:p>
                  </a:txBody>
                  <a:tcPr/>
                </a:tc>
                <a:extLst>
                  <a:ext uri="{0D108BD9-81ED-4DB2-BD59-A6C34878D82A}">
                    <a16:rowId xmlns:a16="http://schemas.microsoft.com/office/drawing/2014/main" val="2417591919"/>
                  </a:ext>
                </a:extLst>
              </a:tr>
              <a:tr h="370840">
                <a:tc>
                  <a:txBody>
                    <a:bodyPr/>
                    <a:lstStyle/>
                    <a:p>
                      <a:r>
                        <a:rPr lang="en-GB" sz="1600" dirty="0"/>
                        <a:t>16</a:t>
                      </a:r>
                      <a:r>
                        <a:rPr lang="en-GB" sz="1600" baseline="30000" dirty="0"/>
                        <a:t>th</a:t>
                      </a:r>
                      <a:r>
                        <a:rPr lang="en-GB" sz="1600" dirty="0"/>
                        <a:t> – 19</a:t>
                      </a:r>
                      <a:r>
                        <a:rPr lang="en-GB" sz="1600" baseline="30000" dirty="0"/>
                        <a:t>th</a:t>
                      </a:r>
                      <a:r>
                        <a:rPr lang="en-GB" sz="1600" dirty="0"/>
                        <a:t> C.</a:t>
                      </a:r>
                    </a:p>
                  </a:txBody>
                  <a:tcPr/>
                </a:tc>
                <a:extLst>
                  <a:ext uri="{0D108BD9-81ED-4DB2-BD59-A6C34878D82A}">
                    <a16:rowId xmlns:a16="http://schemas.microsoft.com/office/drawing/2014/main" val="2403227540"/>
                  </a:ext>
                </a:extLst>
              </a:tr>
              <a:tr h="370840">
                <a:tc>
                  <a:txBody>
                    <a:bodyPr/>
                    <a:lstStyle/>
                    <a:p>
                      <a:r>
                        <a:rPr lang="en-GB" sz="1600" dirty="0"/>
                        <a:t>1.25m enslaved</a:t>
                      </a:r>
                    </a:p>
                  </a:txBody>
                  <a:tcPr/>
                </a:tc>
                <a:extLst>
                  <a:ext uri="{0D108BD9-81ED-4DB2-BD59-A6C34878D82A}">
                    <a16:rowId xmlns:a16="http://schemas.microsoft.com/office/drawing/2014/main" val="28502301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50506008"/>
              </p:ext>
            </p:extLst>
          </p:nvPr>
        </p:nvGraphicFramePr>
        <p:xfrm>
          <a:off x="6730410" y="1717453"/>
          <a:ext cx="1877881" cy="1986044"/>
        </p:xfrm>
        <a:graphic>
          <a:graphicData uri="http://schemas.openxmlformats.org/drawingml/2006/table">
            <a:tbl>
              <a:tblPr firstRow="1" bandRow="1">
                <a:tableStyleId>{F5AB1C69-6EDB-4FF4-983F-18BD219EF322}</a:tableStyleId>
              </a:tblPr>
              <a:tblGrid>
                <a:gridCol w="1877881">
                  <a:extLst>
                    <a:ext uri="{9D8B030D-6E8A-4147-A177-3AD203B41FA5}">
                      <a16:colId xmlns:a16="http://schemas.microsoft.com/office/drawing/2014/main" val="591743164"/>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Islamic Slave Raids of</a:t>
                      </a:r>
                      <a:r>
                        <a:rPr lang="en-GB" sz="1600" baseline="0" dirty="0"/>
                        <a:t> Americans</a:t>
                      </a:r>
                      <a:endParaRPr lang="en-GB" sz="1600" dirty="0"/>
                    </a:p>
                  </a:txBody>
                  <a:tcPr/>
                </a:tc>
                <a:extLst>
                  <a:ext uri="{0D108BD9-81ED-4DB2-BD59-A6C34878D82A}">
                    <a16:rowId xmlns:a16="http://schemas.microsoft.com/office/drawing/2014/main" val="1911905270"/>
                  </a:ext>
                </a:extLst>
              </a:tr>
              <a:tr h="370840">
                <a:tc>
                  <a:txBody>
                    <a:bodyPr/>
                    <a:lstStyle/>
                    <a:p>
                      <a:r>
                        <a:rPr lang="en-GB" sz="1600" dirty="0"/>
                        <a:t>American seamen</a:t>
                      </a:r>
                      <a:r>
                        <a:rPr lang="en-GB" sz="1600" baseline="0" dirty="0"/>
                        <a:t> in the Atlantic</a:t>
                      </a:r>
                      <a:endParaRPr lang="en-GB" sz="1600" dirty="0"/>
                    </a:p>
                  </a:txBody>
                  <a:tcPr/>
                </a:tc>
                <a:extLst>
                  <a:ext uri="{0D108BD9-81ED-4DB2-BD59-A6C34878D82A}">
                    <a16:rowId xmlns:a16="http://schemas.microsoft.com/office/drawing/2014/main" val="24007712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1785 – 1793</a:t>
                      </a:r>
                    </a:p>
                  </a:txBody>
                  <a:tcPr/>
                </a:tc>
                <a:extLst>
                  <a:ext uri="{0D108BD9-81ED-4DB2-BD59-A6C34878D82A}">
                    <a16:rowId xmlns:a16="http://schemas.microsoft.com/office/drawing/2014/main" val="1064189615"/>
                  </a:ext>
                </a:extLst>
              </a:tr>
              <a:tr h="456964">
                <a:tc>
                  <a:txBody>
                    <a:bodyPr/>
                    <a:lstStyle/>
                    <a:p>
                      <a:r>
                        <a:rPr lang="en-GB" sz="1600" dirty="0"/>
                        <a:t>130</a:t>
                      </a:r>
                      <a:r>
                        <a:rPr lang="en-GB" sz="1600" baseline="0" dirty="0"/>
                        <a:t> captured</a:t>
                      </a:r>
                      <a:endParaRPr lang="en-GB" sz="1600" dirty="0"/>
                    </a:p>
                  </a:txBody>
                  <a:tcPr/>
                </a:tc>
                <a:extLst>
                  <a:ext uri="{0D108BD9-81ED-4DB2-BD59-A6C34878D82A}">
                    <a16:rowId xmlns:a16="http://schemas.microsoft.com/office/drawing/2014/main" val="3007225554"/>
                  </a:ext>
                </a:extLst>
              </a:tr>
            </a:tbl>
          </a:graphicData>
        </a:graphic>
      </p:graphicFrame>
    </p:spTree>
    <p:extLst>
      <p:ext uri="{BB962C8B-B14F-4D97-AF65-F5344CB8AC3E}">
        <p14:creationId xmlns:p14="http://schemas.microsoft.com/office/powerpoint/2010/main" val="3194095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62733" y="80612"/>
            <a:ext cx="1620621" cy="1529417"/>
          </a:xfrm>
          <a:prstGeom prst="rect">
            <a:avLst/>
          </a:prstGeom>
        </p:spPr>
      </p:pic>
      <p:sp>
        <p:nvSpPr>
          <p:cNvPr id="5" name="TextBox 4"/>
          <p:cNvSpPr txBox="1"/>
          <p:nvPr/>
        </p:nvSpPr>
        <p:spPr>
          <a:xfrm>
            <a:off x="748145" y="552932"/>
            <a:ext cx="7860146" cy="1077218"/>
          </a:xfrm>
          <a:prstGeom prst="rect">
            <a:avLst/>
          </a:prstGeom>
          <a:noFill/>
        </p:spPr>
        <p:txBody>
          <a:bodyPr wrap="square" rtlCol="0">
            <a:spAutoFit/>
          </a:bodyPr>
          <a:lstStyle/>
          <a:p>
            <a:pPr algn="ctr"/>
            <a:r>
              <a:rPr lang="en-GB" sz="3200" b="1" dirty="0">
                <a:solidFill>
                  <a:srgbClr val="0070C0"/>
                </a:solidFill>
              </a:rPr>
              <a:t>Islamic Slavery in Asia</a:t>
            </a:r>
          </a:p>
          <a:p>
            <a:pPr algn="ctr"/>
            <a:r>
              <a:rPr lang="en-GB" sz="3200" b="1" dirty="0">
                <a:solidFill>
                  <a:srgbClr val="0070C0"/>
                </a:solidFill>
              </a:rPr>
              <a:t>13</a:t>
            </a:r>
            <a:r>
              <a:rPr lang="en-GB" sz="3200" b="1" baseline="30000" dirty="0">
                <a:solidFill>
                  <a:srgbClr val="0070C0"/>
                </a:solidFill>
              </a:rPr>
              <a:t>th</a:t>
            </a:r>
            <a:r>
              <a:rPr lang="en-GB" sz="3200" b="1" dirty="0">
                <a:solidFill>
                  <a:srgbClr val="0070C0"/>
                </a:solidFill>
              </a:rPr>
              <a:t> Century +</a:t>
            </a:r>
            <a:endParaRPr lang="en-GB" sz="3600" b="1" dirty="0">
              <a:solidFill>
                <a:srgbClr val="0070C0"/>
              </a:solidFill>
            </a:endParaRPr>
          </a:p>
        </p:txBody>
      </p:sp>
      <p:sp>
        <p:nvSpPr>
          <p:cNvPr id="6" name="TextBox 5"/>
          <p:cNvSpPr txBox="1"/>
          <p:nvPr/>
        </p:nvSpPr>
        <p:spPr>
          <a:xfrm>
            <a:off x="668867" y="2175933"/>
            <a:ext cx="7797800" cy="2893100"/>
          </a:xfrm>
          <a:prstGeom prst="rect">
            <a:avLst/>
          </a:prstGeom>
          <a:noFill/>
        </p:spPr>
        <p:txBody>
          <a:bodyPr wrap="square" rtlCol="0">
            <a:spAutoFit/>
          </a:bodyPr>
          <a:lstStyle/>
          <a:p>
            <a:pPr algn="just"/>
            <a:r>
              <a:rPr lang="en-GB" sz="2400" dirty="0"/>
              <a:t>In </a:t>
            </a:r>
            <a:r>
              <a:rPr lang="en-GB" sz="2400" b="1" dirty="0">
                <a:solidFill>
                  <a:srgbClr val="C00000"/>
                </a:solidFill>
              </a:rPr>
              <a:t>South East Asia </a:t>
            </a:r>
            <a:r>
              <a:rPr lang="en-GB" sz="2400" dirty="0"/>
              <a:t>under Muslim rule, slaves were engaged in “almost every conceivable function”,  “Many members of the </a:t>
            </a:r>
            <a:r>
              <a:rPr lang="en-GB" sz="2400" b="1" dirty="0">
                <a:solidFill>
                  <a:srgbClr val="C00000"/>
                </a:solidFill>
              </a:rPr>
              <a:t>slave owning merchant class </a:t>
            </a:r>
            <a:r>
              <a:rPr lang="en-GB" sz="2400" dirty="0"/>
              <a:t>had </a:t>
            </a:r>
            <a:r>
              <a:rPr lang="en-GB" sz="2400" b="1" dirty="0">
                <a:solidFill>
                  <a:srgbClr val="C00000"/>
                </a:solidFill>
              </a:rPr>
              <a:t>strong roots</a:t>
            </a:r>
            <a:r>
              <a:rPr lang="en-GB" sz="2400" dirty="0"/>
              <a:t> in the </a:t>
            </a:r>
            <a:r>
              <a:rPr lang="en-GB" sz="2400" b="1" dirty="0">
                <a:solidFill>
                  <a:srgbClr val="C00000"/>
                </a:solidFill>
              </a:rPr>
              <a:t>Islamic world</a:t>
            </a:r>
            <a:r>
              <a:rPr lang="en-GB" sz="2400" dirty="0"/>
              <a:t> which had a clear body of law on slaves as property.” </a:t>
            </a:r>
          </a:p>
          <a:p>
            <a:endParaRPr lang="en-GB" dirty="0"/>
          </a:p>
          <a:p>
            <a:endParaRPr lang="en-GB" dirty="0"/>
          </a:p>
          <a:p>
            <a:endParaRPr lang="en-GB" dirty="0"/>
          </a:p>
          <a:p>
            <a:endParaRPr lang="en-GB" dirty="0"/>
          </a:p>
          <a:p>
            <a:r>
              <a:rPr lang="en-GB" sz="1400" i="1" dirty="0"/>
              <a:t>Reid cited in Khan, M. A.  ‘Islamic Jihad:  A legacy of forced conversion, imperialism and slavery’, p299</a:t>
            </a:r>
          </a:p>
        </p:txBody>
      </p:sp>
    </p:spTree>
    <p:extLst>
      <p:ext uri="{BB962C8B-B14F-4D97-AF65-F5344CB8AC3E}">
        <p14:creationId xmlns:p14="http://schemas.microsoft.com/office/powerpoint/2010/main" val="709936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49745" y="2285014"/>
            <a:ext cx="7860146" cy="1754326"/>
          </a:xfrm>
          <a:prstGeom prst="rect">
            <a:avLst/>
          </a:prstGeom>
          <a:noFill/>
        </p:spPr>
        <p:txBody>
          <a:bodyPr wrap="square" rtlCol="0">
            <a:spAutoFit/>
          </a:bodyPr>
          <a:lstStyle/>
          <a:p>
            <a:pPr algn="ctr"/>
            <a:r>
              <a:rPr lang="en-GB" sz="5400" i="1" dirty="0"/>
              <a:t>Slavery in the Old Testament</a:t>
            </a:r>
            <a:endParaRPr lang="en-GB" sz="5400" dirty="0">
              <a:solidFill>
                <a:srgbClr val="0070C0"/>
              </a:solidFill>
            </a:endParaRPr>
          </a:p>
        </p:txBody>
      </p:sp>
    </p:spTree>
    <p:extLst>
      <p:ext uri="{BB962C8B-B14F-4D97-AF65-F5344CB8AC3E}">
        <p14:creationId xmlns:p14="http://schemas.microsoft.com/office/powerpoint/2010/main" val="1216998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45900" y="1826936"/>
            <a:ext cx="7846338" cy="769441"/>
          </a:xfrm>
          <a:prstGeom prst="rect">
            <a:avLst/>
          </a:prstGeom>
          <a:noFill/>
        </p:spPr>
        <p:txBody>
          <a:bodyPr wrap="square" rtlCol="0">
            <a:spAutoFit/>
          </a:bodyPr>
          <a:lstStyle/>
          <a:p>
            <a:r>
              <a:rPr lang="en-GB" sz="4400" u="sng" dirty="0">
                <a:solidFill>
                  <a:srgbClr val="FFC000"/>
                </a:solidFill>
              </a:rPr>
              <a:t>The Polemic Against Christianity</a:t>
            </a:r>
          </a:p>
        </p:txBody>
      </p:sp>
      <p:sp>
        <p:nvSpPr>
          <p:cNvPr id="5" name="TextBox 4"/>
          <p:cNvSpPr txBox="1"/>
          <p:nvPr/>
        </p:nvSpPr>
        <p:spPr>
          <a:xfrm>
            <a:off x="545900" y="3056579"/>
            <a:ext cx="8101830" cy="2554545"/>
          </a:xfrm>
          <a:prstGeom prst="rect">
            <a:avLst/>
          </a:prstGeom>
          <a:noFill/>
        </p:spPr>
        <p:txBody>
          <a:bodyPr wrap="square" rtlCol="0">
            <a:spAutoFit/>
          </a:bodyPr>
          <a:lstStyle/>
          <a:p>
            <a:pPr marL="457200" indent="-457200">
              <a:buAutoNum type="arabicPeriod"/>
            </a:pPr>
            <a:r>
              <a:rPr lang="en-GB" sz="3200" dirty="0">
                <a:solidFill>
                  <a:schemeClr val="bg1"/>
                </a:solidFill>
              </a:rPr>
              <a:t>Slavery in the Bible is cruel</a:t>
            </a:r>
          </a:p>
          <a:p>
            <a:pPr marL="457200" indent="-457200">
              <a:buAutoNum type="arabicPeriod"/>
            </a:pPr>
            <a:endParaRPr lang="en-GB" sz="3200" dirty="0">
              <a:solidFill>
                <a:schemeClr val="bg1"/>
              </a:solidFill>
            </a:endParaRPr>
          </a:p>
          <a:p>
            <a:pPr marL="457200" indent="-457200">
              <a:buAutoNum type="arabicPeriod"/>
            </a:pPr>
            <a:r>
              <a:rPr lang="en-GB" sz="3200" dirty="0">
                <a:solidFill>
                  <a:schemeClr val="bg1"/>
                </a:solidFill>
              </a:rPr>
              <a:t>Slavery in the Bible is racist</a:t>
            </a:r>
          </a:p>
          <a:p>
            <a:pPr marL="457200" indent="-457200">
              <a:buAutoNum type="arabicPeriod"/>
            </a:pPr>
            <a:endParaRPr lang="en-GB" sz="3200" dirty="0">
              <a:solidFill>
                <a:schemeClr val="bg1"/>
              </a:solidFill>
            </a:endParaRPr>
          </a:p>
          <a:p>
            <a:pPr marL="342900" indent="-342900">
              <a:buAutoNum type="arabicPeriod"/>
            </a:pPr>
            <a:r>
              <a:rPr lang="en-GB" sz="3200" dirty="0">
                <a:solidFill>
                  <a:schemeClr val="bg1"/>
                </a:solidFill>
              </a:rPr>
              <a:t> The NT does not abrogate the slavery verses</a:t>
            </a:r>
            <a:endParaRPr lang="en-GB" sz="2400" dirty="0">
              <a:solidFill>
                <a:schemeClr val="bg1"/>
              </a:solidFill>
            </a:endParaRPr>
          </a:p>
        </p:txBody>
      </p:sp>
      <p:pic>
        <p:nvPicPr>
          <p:cNvPr id="6" name="Picture 5"/>
          <p:cNvPicPr>
            <a:picLocks noChangeAspect="1"/>
          </p:cNvPicPr>
          <p:nvPr/>
        </p:nvPicPr>
        <p:blipFill>
          <a:blip r:embed="rId4"/>
          <a:stretch>
            <a:fillRect/>
          </a:stretch>
        </p:blipFill>
        <p:spPr>
          <a:xfrm>
            <a:off x="5925263" y="2898365"/>
            <a:ext cx="2466975" cy="1847850"/>
          </a:xfrm>
          <a:prstGeom prst="rect">
            <a:avLst/>
          </a:prstGeom>
          <a:ln w="69850">
            <a:solidFill>
              <a:schemeClr val="accent1"/>
            </a:solidFill>
          </a:ln>
        </p:spPr>
      </p:pic>
    </p:spTree>
    <p:extLst>
      <p:ext uri="{BB962C8B-B14F-4D97-AF65-F5344CB8AC3E}">
        <p14:creationId xmlns:p14="http://schemas.microsoft.com/office/powerpoint/2010/main" val="769379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219703"/>
            <a:ext cx="8229600" cy="1143000"/>
          </a:xfrm>
        </p:spPr>
        <p:txBody>
          <a:bodyPr>
            <a:normAutofit fontScale="90000"/>
          </a:bodyPr>
          <a:lstStyle/>
          <a:p>
            <a:r>
              <a:rPr lang="en-GB" u="sng" dirty="0">
                <a:solidFill>
                  <a:srgbClr val="FFC000"/>
                </a:solidFill>
              </a:rPr>
              <a:t>Setting the Scene</a:t>
            </a:r>
            <a:br>
              <a:rPr lang="en-GB" u="sng" dirty="0">
                <a:solidFill>
                  <a:srgbClr val="FFC000"/>
                </a:solidFill>
              </a:rPr>
            </a:br>
            <a:endParaRPr lang="en-GB" dirty="0"/>
          </a:p>
        </p:txBody>
      </p:sp>
      <p:sp>
        <p:nvSpPr>
          <p:cNvPr id="6" name="Content Placeholder 5"/>
          <p:cNvSpPr>
            <a:spLocks noGrp="1"/>
          </p:cNvSpPr>
          <p:nvPr>
            <p:ph idx="1"/>
          </p:nvPr>
        </p:nvSpPr>
        <p:spPr>
          <a:xfrm>
            <a:off x="432616" y="971972"/>
            <a:ext cx="8229600" cy="526258"/>
          </a:xfrm>
        </p:spPr>
        <p:txBody>
          <a:bodyPr>
            <a:normAutofit/>
          </a:bodyPr>
          <a:lstStyle/>
          <a:p>
            <a:pPr marL="0" indent="0" algn="just">
              <a:buNone/>
            </a:pPr>
            <a:r>
              <a:rPr lang="en-GB" sz="2800" b="1" dirty="0">
                <a:solidFill>
                  <a:srgbClr val="FFC000"/>
                </a:solidFill>
              </a:rPr>
              <a:t>Ancient Near East (ANE) v. New World</a:t>
            </a:r>
          </a:p>
          <a:p>
            <a:pPr marL="0" indent="0" algn="just">
              <a:buNone/>
            </a:pPr>
            <a:endParaRPr lang="en-GB" dirty="0">
              <a:solidFill>
                <a:schemeClr val="bg1"/>
              </a:solidFill>
            </a:endParaRPr>
          </a:p>
          <a:p>
            <a:pPr marL="0" indent="0" algn="just">
              <a:buNone/>
            </a:pPr>
            <a:endParaRPr lang="en-GB" dirty="0">
              <a:solidFill>
                <a:schemeClr val="bg1"/>
              </a:solidFill>
            </a:endParaRPr>
          </a:p>
          <a:p>
            <a:pPr marL="0" indent="0" algn="just">
              <a:buNone/>
            </a:pP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56520590"/>
              </p:ext>
            </p:extLst>
          </p:nvPr>
        </p:nvGraphicFramePr>
        <p:xfrm>
          <a:off x="540769" y="1592381"/>
          <a:ext cx="8013295" cy="3825240"/>
        </p:xfrm>
        <a:graphic>
          <a:graphicData uri="http://schemas.openxmlformats.org/drawingml/2006/table">
            <a:tbl>
              <a:tblPr firstRow="1" bandRow="1">
                <a:tableStyleId>{5C22544A-7EE6-4342-B048-85BDC9FD1C3A}</a:tableStyleId>
              </a:tblPr>
              <a:tblGrid>
                <a:gridCol w="1592831">
                  <a:extLst>
                    <a:ext uri="{9D8B030D-6E8A-4147-A177-3AD203B41FA5}">
                      <a16:colId xmlns:a16="http://schemas.microsoft.com/office/drawing/2014/main" val="2860602270"/>
                    </a:ext>
                  </a:extLst>
                </a:gridCol>
                <a:gridCol w="3362632">
                  <a:extLst>
                    <a:ext uri="{9D8B030D-6E8A-4147-A177-3AD203B41FA5}">
                      <a16:colId xmlns:a16="http://schemas.microsoft.com/office/drawing/2014/main" val="2959162114"/>
                    </a:ext>
                  </a:extLst>
                </a:gridCol>
                <a:gridCol w="3057832">
                  <a:extLst>
                    <a:ext uri="{9D8B030D-6E8A-4147-A177-3AD203B41FA5}">
                      <a16:colId xmlns:a16="http://schemas.microsoft.com/office/drawing/2014/main" val="1494645699"/>
                    </a:ext>
                  </a:extLst>
                </a:gridCol>
              </a:tblGrid>
              <a:tr h="370840">
                <a:tc>
                  <a:txBody>
                    <a:bodyPr/>
                    <a:lstStyle/>
                    <a:p>
                      <a:endParaRPr lang="en-GB" sz="1600" dirty="0"/>
                    </a:p>
                  </a:txBody>
                  <a:tcPr/>
                </a:tc>
                <a:tc>
                  <a:txBody>
                    <a:bodyPr/>
                    <a:lstStyle/>
                    <a:p>
                      <a:r>
                        <a:rPr lang="en-GB" sz="1600" dirty="0"/>
                        <a:t>Ancient Near East</a:t>
                      </a:r>
                    </a:p>
                  </a:txBody>
                  <a:tcPr/>
                </a:tc>
                <a:tc>
                  <a:txBody>
                    <a:bodyPr/>
                    <a:lstStyle/>
                    <a:p>
                      <a:r>
                        <a:rPr lang="en-GB" sz="1600" dirty="0"/>
                        <a:t>New World</a:t>
                      </a:r>
                    </a:p>
                  </a:txBody>
                  <a:tcPr/>
                </a:tc>
                <a:extLst>
                  <a:ext uri="{0D108BD9-81ED-4DB2-BD59-A6C34878D82A}">
                    <a16:rowId xmlns:a16="http://schemas.microsoft.com/office/drawing/2014/main" val="2163552701"/>
                  </a:ext>
                </a:extLst>
              </a:tr>
              <a:tr h="370840">
                <a:tc>
                  <a:txBody>
                    <a:bodyPr/>
                    <a:lstStyle/>
                    <a:p>
                      <a:r>
                        <a:rPr lang="en-GB" sz="1600" b="1" dirty="0"/>
                        <a:t>Motive</a:t>
                      </a:r>
                    </a:p>
                  </a:txBody>
                  <a:tcPr/>
                </a:tc>
                <a:tc>
                  <a:txBody>
                    <a:bodyPr/>
                    <a:lstStyle/>
                    <a:p>
                      <a:r>
                        <a:rPr lang="en-GB" sz="1600" dirty="0"/>
                        <a:t>Mainly</a:t>
                      </a:r>
                      <a:r>
                        <a:rPr lang="en-GB" sz="1600" baseline="0" dirty="0"/>
                        <a:t> e</a:t>
                      </a:r>
                      <a:r>
                        <a:rPr lang="en-GB" sz="1600" dirty="0"/>
                        <a:t>conomic relief</a:t>
                      </a:r>
                      <a:r>
                        <a:rPr lang="en-GB" sz="1600" baseline="0" dirty="0"/>
                        <a:t> of poverty</a:t>
                      </a:r>
                      <a:endParaRPr lang="en-GB" sz="1600" dirty="0"/>
                    </a:p>
                  </a:txBody>
                  <a:tcPr/>
                </a:tc>
                <a:tc>
                  <a:txBody>
                    <a:bodyPr/>
                    <a:lstStyle/>
                    <a:p>
                      <a:r>
                        <a:rPr lang="en-GB" sz="1600" dirty="0"/>
                        <a:t>Mainly</a:t>
                      </a:r>
                      <a:r>
                        <a:rPr lang="en-GB" sz="1600" baseline="0" dirty="0"/>
                        <a:t> e</a:t>
                      </a:r>
                      <a:r>
                        <a:rPr lang="en-GB" sz="1600" dirty="0"/>
                        <a:t>conomic advantage</a:t>
                      </a:r>
                    </a:p>
                  </a:txBody>
                  <a:tcPr/>
                </a:tc>
                <a:extLst>
                  <a:ext uri="{0D108BD9-81ED-4DB2-BD59-A6C34878D82A}">
                    <a16:rowId xmlns:a16="http://schemas.microsoft.com/office/drawing/2014/main" val="3780295345"/>
                  </a:ext>
                </a:extLst>
              </a:tr>
              <a:tr h="370840">
                <a:tc>
                  <a:txBody>
                    <a:bodyPr/>
                    <a:lstStyle/>
                    <a:p>
                      <a:r>
                        <a:rPr lang="en-GB" sz="1600" b="1" dirty="0"/>
                        <a:t>Entry</a:t>
                      </a:r>
                    </a:p>
                  </a:txBody>
                  <a:tcPr/>
                </a:tc>
                <a:tc>
                  <a:txBody>
                    <a:bodyPr/>
                    <a:lstStyle/>
                    <a:p>
                      <a:r>
                        <a:rPr lang="en-GB" sz="1600" dirty="0"/>
                        <a:t>Overwhelming</a:t>
                      </a:r>
                      <a:r>
                        <a:rPr lang="en-GB" sz="1600" baseline="0" dirty="0"/>
                        <a:t>ly voluntary</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Overwhelming</a:t>
                      </a:r>
                      <a:r>
                        <a:rPr lang="en-GB" sz="1600" baseline="0" dirty="0"/>
                        <a:t>ly involuntary</a:t>
                      </a:r>
                      <a:endParaRPr lang="en-GB" sz="1600" dirty="0"/>
                    </a:p>
                  </a:txBody>
                  <a:tcPr/>
                </a:tc>
                <a:extLst>
                  <a:ext uri="{0D108BD9-81ED-4DB2-BD59-A6C34878D82A}">
                    <a16:rowId xmlns:a16="http://schemas.microsoft.com/office/drawing/2014/main" val="2162387688"/>
                  </a:ext>
                </a:extLst>
              </a:tr>
              <a:tr h="370840">
                <a:tc>
                  <a:txBody>
                    <a:bodyPr/>
                    <a:lstStyle/>
                    <a:p>
                      <a:r>
                        <a:rPr lang="en-GB" sz="1600" b="1" dirty="0"/>
                        <a:t>Treatment</a:t>
                      </a:r>
                    </a:p>
                  </a:txBody>
                  <a:tcPr/>
                </a:tc>
                <a:tc>
                  <a:txBody>
                    <a:bodyPr/>
                    <a:lstStyle/>
                    <a:p>
                      <a:r>
                        <a:rPr lang="en-GB" sz="1600" dirty="0"/>
                        <a:t>Generally protected from over-abuse</a:t>
                      </a:r>
                    </a:p>
                  </a:txBody>
                  <a:tcPr/>
                </a:tc>
                <a:tc>
                  <a:txBody>
                    <a:bodyPr/>
                    <a:lstStyle/>
                    <a:p>
                      <a:r>
                        <a:rPr lang="en-GB" sz="1600" dirty="0"/>
                        <a:t>Frequently mistreated</a:t>
                      </a:r>
                      <a:r>
                        <a:rPr lang="en-GB" sz="1600" baseline="0" dirty="0"/>
                        <a:t> by modern standards, extreme punishments, &amp; little protection</a:t>
                      </a:r>
                      <a:endParaRPr lang="en-GB" sz="1600" dirty="0"/>
                    </a:p>
                  </a:txBody>
                  <a:tcPr/>
                </a:tc>
                <a:extLst>
                  <a:ext uri="{0D108BD9-81ED-4DB2-BD59-A6C34878D82A}">
                    <a16:rowId xmlns:a16="http://schemas.microsoft.com/office/drawing/2014/main" val="3451276336"/>
                  </a:ext>
                </a:extLst>
              </a:tr>
              <a:tr h="370840">
                <a:tc>
                  <a:txBody>
                    <a:bodyPr/>
                    <a:lstStyle/>
                    <a:p>
                      <a:r>
                        <a:rPr lang="en-GB" sz="1600" b="1" dirty="0"/>
                        <a:t>Legal Status</a:t>
                      </a:r>
                    </a:p>
                  </a:txBody>
                  <a:tcPr/>
                </a:tc>
                <a:tc>
                  <a:txBody>
                    <a:bodyPr/>
                    <a:lstStyle/>
                    <a:p>
                      <a:r>
                        <a:rPr lang="en-GB" sz="1600" dirty="0"/>
                        <a:t>Mix</a:t>
                      </a:r>
                      <a:r>
                        <a:rPr lang="en-GB" sz="1600" baseline="0" dirty="0"/>
                        <a:t> of family member, property, human, &amp; contracting agent.</a:t>
                      </a:r>
                    </a:p>
                    <a:p>
                      <a:r>
                        <a:rPr lang="en-GB" sz="1600" baseline="0" dirty="0"/>
                        <a:t>Could do business, borrow money, &amp; buy freedom</a:t>
                      </a:r>
                      <a:endParaRPr lang="en-GB" sz="1600" dirty="0"/>
                    </a:p>
                  </a:txBody>
                  <a:tcPr/>
                </a:tc>
                <a:tc>
                  <a:txBody>
                    <a:bodyPr/>
                    <a:lstStyle/>
                    <a:p>
                      <a:r>
                        <a:rPr lang="en-GB" sz="1600" dirty="0"/>
                        <a:t>Property, to the exclusion of their humanity, &amp; could not own property</a:t>
                      </a:r>
                    </a:p>
                  </a:txBody>
                  <a:tcPr/>
                </a:tc>
                <a:extLst>
                  <a:ext uri="{0D108BD9-81ED-4DB2-BD59-A6C34878D82A}">
                    <a16:rowId xmlns:a16="http://schemas.microsoft.com/office/drawing/2014/main" val="259102032"/>
                  </a:ext>
                </a:extLst>
              </a:tr>
              <a:tr h="370840">
                <a:tc>
                  <a:txBody>
                    <a:bodyPr/>
                    <a:lstStyle/>
                    <a:p>
                      <a:r>
                        <a:rPr lang="en-GB" sz="1600" b="1" dirty="0"/>
                        <a:t>Exit</a:t>
                      </a:r>
                    </a:p>
                  </a:txBody>
                  <a:tcPr/>
                </a:tc>
                <a:tc>
                  <a:txBody>
                    <a:bodyPr/>
                    <a:lstStyle/>
                    <a:p>
                      <a:r>
                        <a:rPr lang="en-GB" sz="1600" dirty="0"/>
                        <a:t>Manumission was rare as quasi-family relationships developed</a:t>
                      </a:r>
                      <a:r>
                        <a:rPr lang="en-GB" sz="1600" baseline="0" dirty="0"/>
                        <a:t>, though some cultures had set pay-off periods</a:t>
                      </a:r>
                      <a:endParaRPr lang="en-GB" sz="1600" dirty="0"/>
                    </a:p>
                  </a:txBody>
                  <a:tcPr/>
                </a:tc>
                <a:tc>
                  <a:txBody>
                    <a:bodyPr/>
                    <a:lstStyle/>
                    <a:p>
                      <a:r>
                        <a:rPr lang="en-GB" sz="1600" dirty="0"/>
                        <a:t>Usually</a:t>
                      </a:r>
                      <a:r>
                        <a:rPr lang="en-GB" sz="1600" baseline="0" dirty="0"/>
                        <a:t> till death</a:t>
                      </a:r>
                      <a:endParaRPr lang="en-GB" sz="1600" dirty="0"/>
                    </a:p>
                  </a:txBody>
                  <a:tcPr/>
                </a:tc>
                <a:extLst>
                  <a:ext uri="{0D108BD9-81ED-4DB2-BD59-A6C34878D82A}">
                    <a16:rowId xmlns:a16="http://schemas.microsoft.com/office/drawing/2014/main" val="4222953174"/>
                  </a:ext>
                </a:extLst>
              </a:tr>
            </a:tbl>
          </a:graphicData>
        </a:graphic>
      </p:graphicFrame>
    </p:spTree>
    <p:extLst>
      <p:ext uri="{BB962C8B-B14F-4D97-AF65-F5344CB8AC3E}">
        <p14:creationId xmlns:p14="http://schemas.microsoft.com/office/powerpoint/2010/main" val="2448958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Overview of Slavery in the Bible</a:t>
            </a:r>
          </a:p>
        </p:txBody>
      </p:sp>
      <p:sp>
        <p:nvSpPr>
          <p:cNvPr id="5" name="TextBox 4"/>
          <p:cNvSpPr txBox="1"/>
          <p:nvPr/>
        </p:nvSpPr>
        <p:spPr>
          <a:xfrm>
            <a:off x="748145" y="1731927"/>
            <a:ext cx="6809425" cy="3662541"/>
          </a:xfrm>
          <a:prstGeom prst="rect">
            <a:avLst/>
          </a:prstGeom>
          <a:noFill/>
        </p:spPr>
        <p:txBody>
          <a:bodyPr wrap="square" rtlCol="0">
            <a:spAutoFit/>
          </a:bodyPr>
          <a:lstStyle/>
          <a:p>
            <a:pPr marL="514350" indent="-514350" algn="just">
              <a:buAutoNum type="arabicPeriod"/>
            </a:pPr>
            <a:r>
              <a:rPr lang="en-GB" sz="2800" b="1" dirty="0"/>
              <a:t>Motive</a:t>
            </a:r>
          </a:p>
          <a:p>
            <a:pPr algn="just"/>
            <a:endParaRPr lang="en-GB" sz="2800" dirty="0"/>
          </a:p>
          <a:p>
            <a:pPr marL="971550" lvl="1" indent="-514350" algn="just">
              <a:buFont typeface="Arial" panose="020B0604020202020204" pitchFamily="34" charset="0"/>
              <a:buChar char="•"/>
            </a:pPr>
            <a:r>
              <a:rPr lang="en-GB" sz="2800" dirty="0"/>
              <a:t>The Promise</a:t>
            </a:r>
          </a:p>
          <a:p>
            <a:pPr lvl="1" algn="just"/>
            <a:endParaRPr lang="en-GB" sz="2800" dirty="0"/>
          </a:p>
          <a:p>
            <a:pPr lvl="1" algn="just"/>
            <a:r>
              <a:rPr lang="en-GB" sz="2000" b="1" dirty="0"/>
              <a:t>Deut. 15:4-5</a:t>
            </a:r>
          </a:p>
          <a:p>
            <a:pPr lvl="1" algn="just"/>
            <a:r>
              <a:rPr lang="en-GB" sz="2000" baseline="30000" dirty="0"/>
              <a:t>4 </a:t>
            </a:r>
            <a:r>
              <a:rPr lang="en-GB" sz="2000" dirty="0"/>
              <a:t>But </a:t>
            </a:r>
            <a:r>
              <a:rPr lang="en-GB" sz="2000" b="1" dirty="0">
                <a:solidFill>
                  <a:srgbClr val="7030A0"/>
                </a:solidFill>
              </a:rPr>
              <a:t>there will be no poor among you</a:t>
            </a:r>
            <a:r>
              <a:rPr lang="en-GB" sz="2000" dirty="0"/>
              <a:t>; for the </a:t>
            </a:r>
            <a:r>
              <a:rPr lang="en-GB" sz="2000" cap="small" dirty="0"/>
              <a:t>Lord</a:t>
            </a:r>
            <a:r>
              <a:rPr lang="en-GB" sz="2000" dirty="0"/>
              <a:t> will bless you in the land that the </a:t>
            </a:r>
            <a:r>
              <a:rPr lang="en-GB" sz="2000" cap="small" dirty="0"/>
              <a:t>Lord</a:t>
            </a:r>
            <a:r>
              <a:rPr lang="en-GB" sz="2000" dirty="0"/>
              <a:t> your God is giving you for an inheritance to possess— </a:t>
            </a:r>
            <a:r>
              <a:rPr lang="en-GB" sz="2000" baseline="30000" dirty="0"/>
              <a:t>5</a:t>
            </a:r>
            <a:r>
              <a:rPr lang="en-GB" sz="2000" b="1" baseline="30000" dirty="0">
                <a:solidFill>
                  <a:srgbClr val="7030A0"/>
                </a:solidFill>
              </a:rPr>
              <a:t> </a:t>
            </a:r>
            <a:r>
              <a:rPr lang="en-GB" sz="2000" b="1" dirty="0">
                <a:solidFill>
                  <a:srgbClr val="7030A0"/>
                </a:solidFill>
              </a:rPr>
              <a:t>if only you </a:t>
            </a:r>
            <a:r>
              <a:rPr lang="en-GB" sz="2000" dirty="0"/>
              <a:t>will strictly </a:t>
            </a:r>
            <a:r>
              <a:rPr lang="en-GB" sz="2000" b="1" dirty="0">
                <a:solidFill>
                  <a:srgbClr val="7030A0"/>
                </a:solidFill>
              </a:rPr>
              <a:t>obey</a:t>
            </a:r>
            <a:r>
              <a:rPr lang="en-GB" sz="2000" dirty="0"/>
              <a:t> the voice of the </a:t>
            </a:r>
            <a:r>
              <a:rPr lang="en-GB" sz="2000" cap="small" dirty="0"/>
              <a:t>Lord</a:t>
            </a:r>
            <a:r>
              <a:rPr lang="en-GB" sz="2000" dirty="0"/>
              <a:t> your God, being careful to do all this commandment that I command you today.</a:t>
            </a:r>
          </a:p>
        </p:txBody>
      </p:sp>
      <p:pic>
        <p:nvPicPr>
          <p:cNvPr id="2" name="Picture 1"/>
          <p:cNvPicPr>
            <a:picLocks noChangeAspect="1"/>
          </p:cNvPicPr>
          <p:nvPr/>
        </p:nvPicPr>
        <p:blipFill>
          <a:blip r:embed="rId3"/>
          <a:stretch>
            <a:fillRect/>
          </a:stretch>
        </p:blipFill>
        <p:spPr>
          <a:xfrm>
            <a:off x="6287705" y="1285874"/>
            <a:ext cx="2143125" cy="2143125"/>
          </a:xfrm>
          <a:prstGeom prst="rect">
            <a:avLst/>
          </a:prstGeom>
        </p:spPr>
      </p:pic>
    </p:spTree>
    <p:extLst>
      <p:ext uri="{BB962C8B-B14F-4D97-AF65-F5344CB8AC3E}">
        <p14:creationId xmlns:p14="http://schemas.microsoft.com/office/powerpoint/2010/main" val="3921734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Overview of Slavery in the Bible</a:t>
            </a:r>
          </a:p>
        </p:txBody>
      </p:sp>
      <p:sp>
        <p:nvSpPr>
          <p:cNvPr id="5" name="TextBox 4"/>
          <p:cNvSpPr txBox="1"/>
          <p:nvPr/>
        </p:nvSpPr>
        <p:spPr>
          <a:xfrm>
            <a:off x="748145" y="1731927"/>
            <a:ext cx="7470438" cy="4093428"/>
          </a:xfrm>
          <a:prstGeom prst="rect">
            <a:avLst/>
          </a:prstGeom>
          <a:noFill/>
        </p:spPr>
        <p:txBody>
          <a:bodyPr wrap="square" rtlCol="0">
            <a:spAutoFit/>
          </a:bodyPr>
          <a:lstStyle/>
          <a:p>
            <a:pPr algn="just"/>
            <a:r>
              <a:rPr lang="en-GB" sz="2800" b="1" dirty="0"/>
              <a:t>2.	Entry</a:t>
            </a:r>
          </a:p>
          <a:p>
            <a:pPr algn="just"/>
            <a:endParaRPr lang="en-GB" sz="2800" dirty="0"/>
          </a:p>
          <a:p>
            <a:pPr marL="971550" lvl="1" indent="-514350" algn="just">
              <a:buFont typeface="Arial" panose="020B0604020202020204" pitchFamily="34" charset="0"/>
              <a:buChar char="•"/>
            </a:pPr>
            <a:r>
              <a:rPr lang="en-GB" sz="2800" dirty="0"/>
              <a:t>God the Realist</a:t>
            </a:r>
          </a:p>
          <a:p>
            <a:pPr lvl="1" algn="just"/>
            <a:endParaRPr lang="en-GB" sz="3200" dirty="0"/>
          </a:p>
          <a:p>
            <a:pPr lvl="1" algn="just"/>
            <a:r>
              <a:rPr lang="en-GB" sz="2400" b="1" dirty="0"/>
              <a:t>Lev. 25:39-40</a:t>
            </a:r>
          </a:p>
          <a:p>
            <a:pPr lvl="1" algn="just"/>
            <a:r>
              <a:rPr lang="en-GB" sz="2400" baseline="30000" dirty="0"/>
              <a:t>39 </a:t>
            </a:r>
            <a:r>
              <a:rPr lang="en-GB" sz="2400" dirty="0"/>
              <a:t>“</a:t>
            </a:r>
            <a:r>
              <a:rPr lang="en-GB" sz="2400" b="1" dirty="0">
                <a:solidFill>
                  <a:srgbClr val="7030A0"/>
                </a:solidFill>
              </a:rPr>
              <a:t>If</a:t>
            </a:r>
            <a:r>
              <a:rPr lang="en-GB" sz="2400" dirty="0"/>
              <a:t> your brother becomes poor beside you and sells himself to you, you shall </a:t>
            </a:r>
            <a:r>
              <a:rPr lang="en-GB" sz="2400" u="sng" dirty="0"/>
              <a:t>not</a:t>
            </a:r>
            <a:r>
              <a:rPr lang="en-GB" sz="2400" dirty="0"/>
              <a:t> make him serve as a </a:t>
            </a:r>
            <a:r>
              <a:rPr lang="en-GB" sz="2400" u="sng" dirty="0"/>
              <a:t>slave</a:t>
            </a:r>
            <a:r>
              <a:rPr lang="en-GB" sz="2400" dirty="0"/>
              <a:t>: </a:t>
            </a:r>
            <a:r>
              <a:rPr lang="en-GB" sz="2400" baseline="30000" dirty="0"/>
              <a:t>40 </a:t>
            </a:r>
            <a:r>
              <a:rPr lang="en-GB" sz="2400" dirty="0"/>
              <a:t>he shall be with you as a </a:t>
            </a:r>
            <a:r>
              <a:rPr lang="en-GB" sz="2400" u="sng" dirty="0"/>
              <a:t>hired worker</a:t>
            </a:r>
            <a:r>
              <a:rPr lang="en-GB" sz="2400" dirty="0"/>
              <a:t> and as a sojourner. He shall serve with you until the year of the jubilee.</a:t>
            </a:r>
          </a:p>
        </p:txBody>
      </p:sp>
      <p:pic>
        <p:nvPicPr>
          <p:cNvPr id="2" name="Picture 1"/>
          <p:cNvPicPr>
            <a:picLocks noChangeAspect="1"/>
          </p:cNvPicPr>
          <p:nvPr/>
        </p:nvPicPr>
        <p:blipFill>
          <a:blip r:embed="rId3"/>
          <a:stretch>
            <a:fillRect/>
          </a:stretch>
        </p:blipFill>
        <p:spPr>
          <a:xfrm>
            <a:off x="6287705" y="1285874"/>
            <a:ext cx="2143125" cy="2143125"/>
          </a:xfrm>
          <a:prstGeom prst="rect">
            <a:avLst/>
          </a:prstGeom>
        </p:spPr>
      </p:pic>
    </p:spTree>
    <p:extLst>
      <p:ext uri="{BB962C8B-B14F-4D97-AF65-F5344CB8AC3E}">
        <p14:creationId xmlns:p14="http://schemas.microsoft.com/office/powerpoint/2010/main" val="1857131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704538" y="1653941"/>
            <a:ext cx="5671548" cy="769441"/>
          </a:xfrm>
          <a:prstGeom prst="rect">
            <a:avLst/>
          </a:prstGeom>
          <a:noFill/>
        </p:spPr>
        <p:txBody>
          <a:bodyPr wrap="square" rtlCol="0">
            <a:spAutoFit/>
          </a:bodyPr>
          <a:lstStyle/>
          <a:p>
            <a:r>
              <a:rPr lang="en-GB" sz="4400" u="sng" dirty="0">
                <a:solidFill>
                  <a:srgbClr val="FFC000"/>
                </a:solidFill>
              </a:rPr>
              <a:t>The Muslim Position</a:t>
            </a:r>
          </a:p>
        </p:txBody>
      </p:sp>
      <p:sp>
        <p:nvSpPr>
          <p:cNvPr id="5" name="TextBox 4"/>
          <p:cNvSpPr txBox="1"/>
          <p:nvPr/>
        </p:nvSpPr>
        <p:spPr>
          <a:xfrm>
            <a:off x="704538" y="2921885"/>
            <a:ext cx="7773540" cy="3539430"/>
          </a:xfrm>
          <a:prstGeom prst="rect">
            <a:avLst/>
          </a:prstGeom>
          <a:noFill/>
        </p:spPr>
        <p:txBody>
          <a:bodyPr wrap="square" rtlCol="0">
            <a:spAutoFit/>
          </a:bodyPr>
          <a:lstStyle/>
          <a:p>
            <a:pPr marL="514350" indent="-514350">
              <a:buFont typeface="+mj-lt"/>
              <a:buAutoNum type="arabicPeriod"/>
            </a:pPr>
            <a:r>
              <a:rPr lang="en-GB" sz="3200" dirty="0">
                <a:solidFill>
                  <a:schemeClr val="bg1"/>
                </a:solidFill>
              </a:rPr>
              <a:t>Slavery is good as it is ordained by the Qur’an, and thus Allah</a:t>
            </a:r>
          </a:p>
          <a:p>
            <a:pPr marL="514350" indent="-514350">
              <a:buFont typeface="+mj-lt"/>
              <a:buAutoNum type="arabicPeriod"/>
            </a:pPr>
            <a:endParaRPr lang="en-GB" sz="3200" dirty="0">
              <a:solidFill>
                <a:schemeClr val="bg1"/>
              </a:solidFill>
            </a:endParaRPr>
          </a:p>
          <a:p>
            <a:pPr marL="514350" indent="-514350">
              <a:buFont typeface="+mj-lt"/>
              <a:buAutoNum type="arabicPeriod"/>
            </a:pPr>
            <a:r>
              <a:rPr lang="en-GB" sz="3200" dirty="0">
                <a:solidFill>
                  <a:schemeClr val="bg1"/>
                </a:solidFill>
              </a:rPr>
              <a:t>Slavery should not be practised today as there is no genuine caliphate</a:t>
            </a:r>
          </a:p>
          <a:p>
            <a:pPr marL="514350" indent="-514350">
              <a:buFont typeface="+mj-lt"/>
              <a:buAutoNum type="arabicPeriod"/>
            </a:pPr>
            <a:endParaRPr lang="en-GB" sz="3200" dirty="0">
              <a:solidFill>
                <a:schemeClr val="bg1"/>
              </a:solidFill>
            </a:endParaRPr>
          </a:p>
          <a:p>
            <a:pPr marL="514350" indent="-514350">
              <a:buFont typeface="+mj-lt"/>
              <a:buAutoNum type="arabicPeriod"/>
            </a:pPr>
            <a:r>
              <a:rPr lang="en-GB" sz="3200" dirty="0">
                <a:solidFill>
                  <a:schemeClr val="bg1"/>
                </a:solidFill>
              </a:rPr>
              <a:t>Islam came to abolish slavery</a:t>
            </a:r>
            <a:endParaRPr lang="en-GB" sz="2800" dirty="0">
              <a:solidFill>
                <a:schemeClr val="bg1"/>
              </a:solidFill>
            </a:endParaRPr>
          </a:p>
        </p:txBody>
      </p:sp>
    </p:spTree>
    <p:extLst>
      <p:ext uri="{BB962C8B-B14F-4D97-AF65-F5344CB8AC3E}">
        <p14:creationId xmlns:p14="http://schemas.microsoft.com/office/powerpoint/2010/main" val="946634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Overview of Slavery in the Bible</a:t>
            </a:r>
          </a:p>
        </p:txBody>
      </p:sp>
      <p:sp>
        <p:nvSpPr>
          <p:cNvPr id="5" name="TextBox 4"/>
          <p:cNvSpPr txBox="1"/>
          <p:nvPr/>
        </p:nvSpPr>
        <p:spPr>
          <a:xfrm>
            <a:off x="851415" y="1413063"/>
            <a:ext cx="7756876" cy="4031873"/>
          </a:xfrm>
          <a:prstGeom prst="rect">
            <a:avLst/>
          </a:prstGeom>
          <a:noFill/>
        </p:spPr>
        <p:txBody>
          <a:bodyPr wrap="square" rtlCol="0">
            <a:spAutoFit/>
          </a:bodyPr>
          <a:lstStyle/>
          <a:p>
            <a:pPr algn="just"/>
            <a:r>
              <a:rPr lang="en-GB" sz="2800" b="1" dirty="0"/>
              <a:t>3.	Treatment</a:t>
            </a:r>
          </a:p>
          <a:p>
            <a:pPr algn="just"/>
            <a:endParaRPr lang="en-GB" sz="2800" dirty="0"/>
          </a:p>
          <a:p>
            <a:pPr marL="971550" lvl="1" indent="-514350" algn="just">
              <a:buFont typeface="Arial" panose="020B0604020202020204" pitchFamily="34" charset="0"/>
              <a:buChar char="•"/>
            </a:pPr>
            <a:r>
              <a:rPr lang="en-GB" sz="2800" dirty="0"/>
              <a:t>Protection from Abuse</a:t>
            </a:r>
          </a:p>
          <a:p>
            <a:pPr lvl="1" algn="just"/>
            <a:endParaRPr lang="en-GB" sz="2800" b="1" dirty="0"/>
          </a:p>
          <a:p>
            <a:pPr lvl="1" algn="just"/>
            <a:r>
              <a:rPr lang="en-GB" sz="2400" b="1" dirty="0"/>
              <a:t>Lev. 19:33-34</a:t>
            </a:r>
          </a:p>
          <a:p>
            <a:pPr lvl="1" algn="just"/>
            <a:r>
              <a:rPr lang="en-GB" sz="2400" baseline="30000" dirty="0"/>
              <a:t>33 </a:t>
            </a:r>
            <a:r>
              <a:rPr lang="en-GB" sz="2400" dirty="0"/>
              <a:t>“When a </a:t>
            </a:r>
            <a:r>
              <a:rPr lang="en-GB" sz="2400" b="1" dirty="0">
                <a:solidFill>
                  <a:srgbClr val="7030A0"/>
                </a:solidFill>
              </a:rPr>
              <a:t>stranger</a:t>
            </a:r>
            <a:r>
              <a:rPr lang="en-GB" sz="2400" dirty="0"/>
              <a:t> sojourns with you in your land, </a:t>
            </a:r>
            <a:r>
              <a:rPr lang="en-GB" sz="2400" b="1" dirty="0">
                <a:solidFill>
                  <a:srgbClr val="7030A0"/>
                </a:solidFill>
              </a:rPr>
              <a:t>you shall not do him wrong</a:t>
            </a:r>
            <a:r>
              <a:rPr lang="en-GB" sz="2400" dirty="0"/>
              <a:t>. </a:t>
            </a:r>
            <a:r>
              <a:rPr lang="en-GB" sz="2400" baseline="30000" dirty="0"/>
              <a:t>34 </a:t>
            </a:r>
            <a:r>
              <a:rPr lang="en-GB" sz="2400" dirty="0"/>
              <a:t>You shall treat the stranger who sojourns with you as the native among you, and you shall </a:t>
            </a:r>
            <a:r>
              <a:rPr lang="en-GB" sz="2400" b="1" dirty="0">
                <a:solidFill>
                  <a:srgbClr val="7030A0"/>
                </a:solidFill>
              </a:rPr>
              <a:t>love him as yourself</a:t>
            </a:r>
            <a:r>
              <a:rPr lang="en-GB" sz="2400" dirty="0"/>
              <a:t>, for you were strangers in the land of Egypt: I am the </a:t>
            </a:r>
            <a:r>
              <a:rPr lang="en-GB" sz="2400" cap="small" dirty="0"/>
              <a:t>Lord</a:t>
            </a:r>
            <a:r>
              <a:rPr lang="en-GB" sz="2400" dirty="0"/>
              <a:t> your God</a:t>
            </a:r>
            <a:endParaRPr lang="en-GB" dirty="0"/>
          </a:p>
        </p:txBody>
      </p:sp>
      <p:pic>
        <p:nvPicPr>
          <p:cNvPr id="2" name="Picture 1"/>
          <p:cNvPicPr>
            <a:picLocks noChangeAspect="1"/>
          </p:cNvPicPr>
          <p:nvPr/>
        </p:nvPicPr>
        <p:blipFill>
          <a:blip r:embed="rId3"/>
          <a:stretch>
            <a:fillRect/>
          </a:stretch>
        </p:blipFill>
        <p:spPr>
          <a:xfrm>
            <a:off x="6521932" y="1422975"/>
            <a:ext cx="1934587" cy="1934587"/>
          </a:xfrm>
          <a:prstGeom prst="rect">
            <a:avLst/>
          </a:prstGeom>
        </p:spPr>
      </p:pic>
    </p:spTree>
    <p:extLst>
      <p:ext uri="{BB962C8B-B14F-4D97-AF65-F5344CB8AC3E}">
        <p14:creationId xmlns:p14="http://schemas.microsoft.com/office/powerpoint/2010/main" val="3819127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Overview of Slavery in the Bible</a:t>
            </a:r>
          </a:p>
        </p:txBody>
      </p:sp>
      <p:sp>
        <p:nvSpPr>
          <p:cNvPr id="5" name="TextBox 4"/>
          <p:cNvSpPr txBox="1"/>
          <p:nvPr/>
        </p:nvSpPr>
        <p:spPr>
          <a:xfrm>
            <a:off x="748145" y="1543665"/>
            <a:ext cx="7624673" cy="4031873"/>
          </a:xfrm>
          <a:prstGeom prst="rect">
            <a:avLst/>
          </a:prstGeom>
          <a:noFill/>
        </p:spPr>
        <p:txBody>
          <a:bodyPr wrap="square" rtlCol="0">
            <a:spAutoFit/>
          </a:bodyPr>
          <a:lstStyle/>
          <a:p>
            <a:pPr algn="just"/>
            <a:r>
              <a:rPr lang="en-GB" sz="2800" b="1" dirty="0"/>
              <a:t>3.	Treatment</a:t>
            </a:r>
          </a:p>
          <a:p>
            <a:pPr algn="just"/>
            <a:endParaRPr lang="en-GB" sz="2800" dirty="0"/>
          </a:p>
          <a:p>
            <a:pPr marL="971550" lvl="1" indent="-514350" algn="just">
              <a:buFont typeface="Arial" panose="020B0604020202020204" pitchFamily="34" charset="0"/>
              <a:buChar char="•"/>
            </a:pPr>
            <a:r>
              <a:rPr lang="en-GB" sz="2800" dirty="0"/>
              <a:t>Protection from Abuse</a:t>
            </a:r>
          </a:p>
          <a:p>
            <a:pPr lvl="1" algn="just"/>
            <a:endParaRPr lang="en-GB" sz="2800" dirty="0"/>
          </a:p>
          <a:p>
            <a:pPr lvl="1" algn="just"/>
            <a:r>
              <a:rPr lang="en-GB" sz="2400" b="1" dirty="0"/>
              <a:t>Deut. 23:15-16</a:t>
            </a:r>
          </a:p>
          <a:p>
            <a:pPr lvl="1" algn="just"/>
            <a:r>
              <a:rPr lang="en-GB" sz="2400" baseline="30000" dirty="0"/>
              <a:t>15 </a:t>
            </a:r>
            <a:r>
              <a:rPr lang="en-GB" sz="2400" dirty="0"/>
              <a:t>“</a:t>
            </a:r>
            <a:r>
              <a:rPr lang="en-GB" sz="2400" b="1" dirty="0">
                <a:solidFill>
                  <a:srgbClr val="7030A0"/>
                </a:solidFill>
              </a:rPr>
              <a:t>You shall not give up to his master a slave who has escaped from his master to you</a:t>
            </a:r>
            <a:r>
              <a:rPr lang="en-GB" sz="2400" dirty="0"/>
              <a:t>. </a:t>
            </a:r>
            <a:r>
              <a:rPr lang="en-GB" sz="2400" baseline="30000" dirty="0"/>
              <a:t>16 </a:t>
            </a:r>
            <a:r>
              <a:rPr lang="en-GB" sz="2400" dirty="0"/>
              <a:t>He shall dwell with you, in your midst, in the place that he shall choose within one of your towns, </a:t>
            </a:r>
            <a:r>
              <a:rPr lang="en-GB" sz="2400" b="1" dirty="0">
                <a:solidFill>
                  <a:srgbClr val="7030A0"/>
                </a:solidFill>
              </a:rPr>
              <a:t>wherever it suits him</a:t>
            </a:r>
            <a:r>
              <a:rPr lang="en-GB" sz="2400" dirty="0"/>
              <a:t>. You shall not wrong him.</a:t>
            </a:r>
            <a:endParaRPr lang="en-GB" dirty="0"/>
          </a:p>
        </p:txBody>
      </p:sp>
    </p:spTree>
    <p:extLst>
      <p:ext uri="{BB962C8B-B14F-4D97-AF65-F5344CB8AC3E}">
        <p14:creationId xmlns:p14="http://schemas.microsoft.com/office/powerpoint/2010/main" val="2331604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Overview of Slavery in the Bible</a:t>
            </a:r>
          </a:p>
        </p:txBody>
      </p:sp>
      <p:sp>
        <p:nvSpPr>
          <p:cNvPr id="5" name="TextBox 4"/>
          <p:cNvSpPr txBox="1"/>
          <p:nvPr/>
        </p:nvSpPr>
        <p:spPr>
          <a:xfrm>
            <a:off x="748145" y="1543665"/>
            <a:ext cx="7624673" cy="4154984"/>
          </a:xfrm>
          <a:prstGeom prst="rect">
            <a:avLst/>
          </a:prstGeom>
          <a:noFill/>
        </p:spPr>
        <p:txBody>
          <a:bodyPr wrap="square" rtlCol="0">
            <a:spAutoFit/>
          </a:bodyPr>
          <a:lstStyle/>
          <a:p>
            <a:pPr algn="just"/>
            <a:r>
              <a:rPr lang="en-GB" sz="2400" b="1" dirty="0"/>
              <a:t>4.	Legal Status</a:t>
            </a:r>
          </a:p>
          <a:p>
            <a:pPr algn="just"/>
            <a:endParaRPr lang="en-GB" sz="2400" dirty="0"/>
          </a:p>
          <a:p>
            <a:pPr marL="971550" lvl="1" indent="-514350" algn="just">
              <a:buFont typeface="Arial" panose="020B0604020202020204" pitchFamily="34" charset="0"/>
              <a:buChar char="•"/>
            </a:pPr>
            <a:r>
              <a:rPr lang="en-GB" sz="2400" dirty="0"/>
              <a:t>Slaves were paid wages, owned property, could buy their own slaves, could seek justice from their master…</a:t>
            </a:r>
          </a:p>
          <a:p>
            <a:pPr lvl="1" algn="just"/>
            <a:endParaRPr lang="en-GB" sz="2400" dirty="0"/>
          </a:p>
          <a:p>
            <a:pPr lvl="1" algn="just"/>
            <a:r>
              <a:rPr lang="en-GB" sz="2000" b="1" dirty="0"/>
              <a:t>2 Sam. 19:16-17</a:t>
            </a:r>
          </a:p>
          <a:p>
            <a:pPr lvl="1" algn="just"/>
            <a:r>
              <a:rPr lang="en-GB" sz="2000" baseline="30000" dirty="0"/>
              <a:t>16 </a:t>
            </a:r>
            <a:r>
              <a:rPr lang="en-GB" sz="2000" dirty="0"/>
              <a:t>And </a:t>
            </a:r>
            <a:r>
              <a:rPr lang="en-GB" sz="2000" dirty="0" err="1"/>
              <a:t>Shimei</a:t>
            </a:r>
            <a:r>
              <a:rPr lang="en-GB" sz="2000" dirty="0"/>
              <a:t> the son of Gera, the </a:t>
            </a:r>
            <a:r>
              <a:rPr lang="en-GB" sz="2000" dirty="0" err="1"/>
              <a:t>Benjaminite</a:t>
            </a:r>
            <a:r>
              <a:rPr lang="en-GB" sz="2000" dirty="0"/>
              <a:t>, from </a:t>
            </a:r>
            <a:r>
              <a:rPr lang="en-GB" sz="2000" dirty="0" err="1"/>
              <a:t>Bahurim</a:t>
            </a:r>
            <a:r>
              <a:rPr lang="en-GB" sz="2000" dirty="0"/>
              <a:t>, hurried to come down with the men of Judah to meet King David. </a:t>
            </a:r>
            <a:r>
              <a:rPr lang="en-GB" sz="2000" baseline="30000" dirty="0"/>
              <a:t>17 </a:t>
            </a:r>
            <a:r>
              <a:rPr lang="en-GB" sz="2000" dirty="0"/>
              <a:t>And with him were a thousand men from Benjamin. And </a:t>
            </a:r>
            <a:r>
              <a:rPr lang="en-GB" sz="2000" b="1" dirty="0" err="1">
                <a:solidFill>
                  <a:srgbClr val="C00000"/>
                </a:solidFill>
              </a:rPr>
              <a:t>Ziba</a:t>
            </a:r>
            <a:r>
              <a:rPr lang="en-GB" sz="2000" b="1" dirty="0">
                <a:solidFill>
                  <a:srgbClr val="C00000"/>
                </a:solidFill>
              </a:rPr>
              <a:t> the servant </a:t>
            </a:r>
            <a:r>
              <a:rPr lang="en-GB" sz="2000" dirty="0"/>
              <a:t>of the house of Saul, </a:t>
            </a:r>
            <a:r>
              <a:rPr lang="en-GB" sz="2000" b="1" dirty="0">
                <a:solidFill>
                  <a:srgbClr val="C00000"/>
                </a:solidFill>
              </a:rPr>
              <a:t>with his fifteen sons and his twenty servants</a:t>
            </a:r>
            <a:r>
              <a:rPr lang="en-GB" sz="2000" dirty="0"/>
              <a:t>, rushed down to the Jordan before the king</a:t>
            </a:r>
            <a:endParaRPr lang="en-GB" sz="1600" dirty="0"/>
          </a:p>
        </p:txBody>
      </p:sp>
    </p:spTree>
    <p:extLst>
      <p:ext uri="{BB962C8B-B14F-4D97-AF65-F5344CB8AC3E}">
        <p14:creationId xmlns:p14="http://schemas.microsoft.com/office/powerpoint/2010/main" val="3556624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Overview of Slavery in the OT</a:t>
            </a:r>
          </a:p>
        </p:txBody>
      </p:sp>
      <p:sp>
        <p:nvSpPr>
          <p:cNvPr id="5" name="TextBox 4"/>
          <p:cNvSpPr txBox="1"/>
          <p:nvPr/>
        </p:nvSpPr>
        <p:spPr>
          <a:xfrm>
            <a:off x="748145" y="1543665"/>
            <a:ext cx="7624673" cy="3416320"/>
          </a:xfrm>
          <a:prstGeom prst="rect">
            <a:avLst/>
          </a:prstGeom>
          <a:noFill/>
        </p:spPr>
        <p:txBody>
          <a:bodyPr wrap="square" rtlCol="0">
            <a:spAutoFit/>
          </a:bodyPr>
          <a:lstStyle/>
          <a:p>
            <a:pPr algn="just"/>
            <a:r>
              <a:rPr lang="en-GB" sz="2400" b="1" dirty="0"/>
              <a:t>5.	Exit</a:t>
            </a:r>
          </a:p>
          <a:p>
            <a:pPr algn="just"/>
            <a:endParaRPr lang="en-GB" sz="2400" dirty="0"/>
          </a:p>
          <a:p>
            <a:pPr marL="971550" lvl="1" indent="-514350" algn="just">
              <a:buFont typeface="Arial" panose="020B0604020202020204" pitchFamily="34" charset="0"/>
              <a:buChar char="•"/>
            </a:pPr>
            <a:r>
              <a:rPr lang="en-GB" sz="2400" dirty="0"/>
              <a:t>Bought by </a:t>
            </a:r>
            <a:r>
              <a:rPr lang="en-GB" sz="2400" b="1" dirty="0">
                <a:solidFill>
                  <a:srgbClr val="C00000"/>
                </a:solidFill>
              </a:rPr>
              <a:t>relatives</a:t>
            </a:r>
            <a:r>
              <a:rPr lang="en-GB" sz="2400" dirty="0"/>
              <a:t> (</a:t>
            </a:r>
            <a:r>
              <a:rPr lang="en-GB" sz="2400" b="1" dirty="0">
                <a:solidFill>
                  <a:srgbClr val="7030A0"/>
                </a:solidFill>
              </a:rPr>
              <a:t>Lev 25:49</a:t>
            </a:r>
            <a:r>
              <a:rPr lang="en-GB" sz="2400" dirty="0"/>
              <a:t>)</a:t>
            </a:r>
          </a:p>
          <a:p>
            <a:pPr marL="971550" lvl="1" indent="-514350" algn="just">
              <a:buFont typeface="Arial" panose="020B0604020202020204" pitchFamily="34" charset="0"/>
              <a:buChar char="•"/>
            </a:pPr>
            <a:r>
              <a:rPr lang="en-GB" sz="2400" dirty="0"/>
              <a:t>Bought by the </a:t>
            </a:r>
            <a:r>
              <a:rPr lang="en-GB" sz="2400" b="1" dirty="0">
                <a:solidFill>
                  <a:srgbClr val="C00000"/>
                </a:solidFill>
              </a:rPr>
              <a:t>slave</a:t>
            </a:r>
            <a:r>
              <a:rPr lang="en-GB" sz="2400" dirty="0"/>
              <a:t> them self, whether or not master agreed (</a:t>
            </a:r>
            <a:r>
              <a:rPr lang="en-GB" sz="2400" b="1" dirty="0">
                <a:solidFill>
                  <a:srgbClr val="7030A0"/>
                </a:solidFill>
              </a:rPr>
              <a:t>Lev 25:49</a:t>
            </a:r>
            <a:r>
              <a:rPr lang="en-GB" sz="2400" dirty="0"/>
              <a:t>)</a:t>
            </a:r>
          </a:p>
          <a:p>
            <a:pPr marL="971550" lvl="1" indent="-514350" algn="just">
              <a:buFont typeface="Arial" panose="020B0604020202020204" pitchFamily="34" charset="0"/>
              <a:buChar char="•"/>
            </a:pPr>
            <a:r>
              <a:rPr lang="en-GB" sz="2400" dirty="0"/>
              <a:t>On the 7</a:t>
            </a:r>
            <a:r>
              <a:rPr lang="en-GB" sz="2400" baseline="30000" dirty="0"/>
              <a:t>th</a:t>
            </a:r>
            <a:r>
              <a:rPr lang="en-GB" sz="2400" dirty="0"/>
              <a:t> </a:t>
            </a:r>
            <a:r>
              <a:rPr lang="en-GB" sz="2400" b="1" dirty="0">
                <a:solidFill>
                  <a:srgbClr val="C00000"/>
                </a:solidFill>
              </a:rPr>
              <a:t>(Sabbath) year </a:t>
            </a:r>
            <a:r>
              <a:rPr lang="en-GB" sz="2400" dirty="0"/>
              <a:t>– with gifts (</a:t>
            </a:r>
            <a:r>
              <a:rPr lang="en-GB" sz="2400" b="1" dirty="0">
                <a:solidFill>
                  <a:srgbClr val="7030A0"/>
                </a:solidFill>
              </a:rPr>
              <a:t>Ex. 21:2, Deut. 15:12-13</a:t>
            </a:r>
            <a:r>
              <a:rPr lang="en-GB" sz="2400" dirty="0"/>
              <a:t>)</a:t>
            </a:r>
          </a:p>
          <a:p>
            <a:pPr marL="971550" lvl="1" indent="-514350" algn="just">
              <a:buFont typeface="Arial" panose="020B0604020202020204" pitchFamily="34" charset="0"/>
              <a:buChar char="•"/>
            </a:pPr>
            <a:r>
              <a:rPr lang="en-GB" sz="2400" dirty="0"/>
              <a:t>On the </a:t>
            </a:r>
            <a:r>
              <a:rPr lang="en-GB" sz="2400" b="1" dirty="0">
                <a:solidFill>
                  <a:srgbClr val="C00000"/>
                </a:solidFill>
              </a:rPr>
              <a:t>Year of Jubilee </a:t>
            </a:r>
            <a:r>
              <a:rPr lang="en-GB" sz="2400" dirty="0"/>
              <a:t>– with gifts (</a:t>
            </a:r>
            <a:r>
              <a:rPr lang="en-GB" sz="2400" b="1" dirty="0">
                <a:solidFill>
                  <a:srgbClr val="7030A0"/>
                </a:solidFill>
              </a:rPr>
              <a:t>Lev. 25:9-</a:t>
            </a:r>
            <a:r>
              <a:rPr lang="en-GB" sz="2400" dirty="0"/>
              <a:t>)</a:t>
            </a:r>
          </a:p>
          <a:p>
            <a:pPr marL="971550" lvl="1" indent="-514350" algn="just">
              <a:buFont typeface="Arial" panose="020B0604020202020204" pitchFamily="34" charset="0"/>
              <a:buChar char="•"/>
            </a:pPr>
            <a:r>
              <a:rPr lang="en-GB" sz="2400" dirty="0"/>
              <a:t>For some </a:t>
            </a:r>
            <a:r>
              <a:rPr lang="en-GB" sz="2400" b="1" dirty="0">
                <a:solidFill>
                  <a:srgbClr val="C00000"/>
                </a:solidFill>
              </a:rPr>
              <a:t>injuries</a:t>
            </a:r>
            <a:r>
              <a:rPr lang="en-GB" sz="2400" dirty="0"/>
              <a:t> (</a:t>
            </a:r>
            <a:r>
              <a:rPr lang="en-GB" sz="2400" b="1" dirty="0">
                <a:solidFill>
                  <a:srgbClr val="7030A0"/>
                </a:solidFill>
              </a:rPr>
              <a:t>Deut. 21:26</a:t>
            </a:r>
            <a:r>
              <a:rPr lang="en-GB" sz="2400" dirty="0"/>
              <a:t>)</a:t>
            </a:r>
          </a:p>
        </p:txBody>
      </p:sp>
    </p:spTree>
    <p:extLst>
      <p:ext uri="{BB962C8B-B14F-4D97-AF65-F5344CB8AC3E}">
        <p14:creationId xmlns:p14="http://schemas.microsoft.com/office/powerpoint/2010/main" val="3243179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stretch>
            <a:fillRect/>
          </a:stretch>
        </p:blipFill>
        <p:spPr>
          <a:xfrm>
            <a:off x="642787" y="2404579"/>
            <a:ext cx="6108721" cy="3444539"/>
          </a:xfrm>
          <a:prstGeom prst="rect">
            <a:avLst/>
          </a:prstGeom>
        </p:spPr>
      </p:pic>
      <p:pic>
        <p:nvPicPr>
          <p:cNvPr id="7" name="Picture 6"/>
          <p:cNvPicPr>
            <a:picLocks noChangeAspect="1"/>
          </p:cNvPicPr>
          <p:nvPr/>
        </p:nvPicPr>
        <p:blipFill>
          <a:blip r:embed="rId4"/>
          <a:stretch>
            <a:fillRect/>
          </a:stretch>
        </p:blipFill>
        <p:spPr>
          <a:xfrm>
            <a:off x="6591653" y="3721430"/>
            <a:ext cx="2438611" cy="2987299"/>
          </a:xfrm>
          <a:prstGeom prst="rect">
            <a:avLst/>
          </a:prstGeom>
        </p:spPr>
      </p:pic>
      <p:sp>
        <p:nvSpPr>
          <p:cNvPr id="8" name="TextBox 7"/>
          <p:cNvSpPr txBox="1"/>
          <p:nvPr/>
        </p:nvSpPr>
        <p:spPr>
          <a:xfrm>
            <a:off x="641927" y="1594686"/>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Tree>
    <p:extLst>
      <p:ext uri="{BB962C8B-B14F-4D97-AF65-F5344CB8AC3E}">
        <p14:creationId xmlns:p14="http://schemas.microsoft.com/office/powerpoint/2010/main" val="1506335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stretch>
            <a:fillRect/>
          </a:stretch>
        </p:blipFill>
        <p:spPr>
          <a:xfrm>
            <a:off x="6591653" y="3721430"/>
            <a:ext cx="2438611" cy="2987299"/>
          </a:xfrm>
          <a:prstGeom prst="rect">
            <a:avLst/>
          </a:prstGeom>
        </p:spPr>
      </p:pic>
      <p:pic>
        <p:nvPicPr>
          <p:cNvPr id="2" name="Picture 1"/>
          <p:cNvPicPr>
            <a:picLocks noChangeAspect="1"/>
          </p:cNvPicPr>
          <p:nvPr/>
        </p:nvPicPr>
        <p:blipFill>
          <a:blip r:embed="rId4"/>
          <a:stretch>
            <a:fillRect/>
          </a:stretch>
        </p:blipFill>
        <p:spPr>
          <a:xfrm>
            <a:off x="369196" y="2291508"/>
            <a:ext cx="5579669" cy="4566492"/>
          </a:xfrm>
          <a:prstGeom prst="rect">
            <a:avLst/>
          </a:prstGeom>
        </p:spPr>
      </p:pic>
      <p:sp>
        <p:nvSpPr>
          <p:cNvPr id="6" name="TextBox 5"/>
          <p:cNvSpPr txBox="1"/>
          <p:nvPr/>
        </p:nvSpPr>
        <p:spPr>
          <a:xfrm>
            <a:off x="641927" y="1547546"/>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Tree>
    <p:extLst>
      <p:ext uri="{BB962C8B-B14F-4D97-AF65-F5344CB8AC3E}">
        <p14:creationId xmlns:p14="http://schemas.microsoft.com/office/powerpoint/2010/main" val="3080943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stretch>
            <a:fillRect/>
          </a:stretch>
        </p:blipFill>
        <p:spPr>
          <a:xfrm>
            <a:off x="6591653" y="2169097"/>
            <a:ext cx="2438611" cy="2987299"/>
          </a:xfrm>
          <a:prstGeom prst="rect">
            <a:avLst/>
          </a:prstGeom>
        </p:spPr>
      </p:pic>
      <p:graphicFrame>
        <p:nvGraphicFramePr>
          <p:cNvPr id="6" name="Table 5"/>
          <p:cNvGraphicFramePr>
            <a:graphicFrameLocks noGrp="1"/>
          </p:cNvGraphicFramePr>
          <p:nvPr/>
        </p:nvGraphicFramePr>
        <p:xfrm>
          <a:off x="495653" y="2380182"/>
          <a:ext cx="6096000" cy="3500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33420218"/>
                    </a:ext>
                  </a:extLst>
                </a:gridCol>
                <a:gridCol w="2032000">
                  <a:extLst>
                    <a:ext uri="{9D8B030D-6E8A-4147-A177-3AD203B41FA5}">
                      <a16:colId xmlns:a16="http://schemas.microsoft.com/office/drawing/2014/main" val="3862070562"/>
                    </a:ext>
                  </a:extLst>
                </a:gridCol>
                <a:gridCol w="2032000">
                  <a:extLst>
                    <a:ext uri="{9D8B030D-6E8A-4147-A177-3AD203B41FA5}">
                      <a16:colId xmlns:a16="http://schemas.microsoft.com/office/drawing/2014/main" val="2727380395"/>
                    </a:ext>
                  </a:extLst>
                </a:gridCol>
              </a:tblGrid>
              <a:tr h="302597">
                <a:tc>
                  <a:txBody>
                    <a:bodyPr/>
                    <a:lstStyle/>
                    <a:p>
                      <a:r>
                        <a:rPr lang="en-GB" dirty="0"/>
                        <a:t>Victim</a:t>
                      </a:r>
                    </a:p>
                  </a:txBody>
                  <a:tcPr/>
                </a:tc>
                <a:tc>
                  <a:txBody>
                    <a:bodyPr/>
                    <a:lstStyle/>
                    <a:p>
                      <a:r>
                        <a:rPr lang="en-GB" dirty="0"/>
                        <a:t>Freeman</a:t>
                      </a:r>
                    </a:p>
                  </a:txBody>
                  <a:tcPr/>
                </a:tc>
                <a:tc>
                  <a:txBody>
                    <a:bodyPr/>
                    <a:lstStyle/>
                    <a:p>
                      <a:r>
                        <a:rPr lang="en-GB" dirty="0"/>
                        <a:t>Master</a:t>
                      </a:r>
                      <a:r>
                        <a:rPr lang="en-GB" baseline="0" dirty="0"/>
                        <a:t> / Slave</a:t>
                      </a:r>
                      <a:endParaRPr lang="en-GB" dirty="0"/>
                    </a:p>
                  </a:txBody>
                  <a:tcPr/>
                </a:tc>
                <a:extLst>
                  <a:ext uri="{0D108BD9-81ED-4DB2-BD59-A6C34878D82A}">
                    <a16:rowId xmlns:a16="http://schemas.microsoft.com/office/drawing/2014/main" val="4163584979"/>
                  </a:ext>
                </a:extLst>
              </a:tr>
              <a:tr h="370840">
                <a:tc>
                  <a:txBody>
                    <a:bodyPr/>
                    <a:lstStyle/>
                    <a:p>
                      <a:r>
                        <a:rPr lang="en-GB" dirty="0"/>
                        <a:t>Perpetrator:</a:t>
                      </a:r>
                    </a:p>
                  </a:txBody>
                  <a:tcPr/>
                </a:tc>
                <a:tc>
                  <a:txBody>
                    <a:bodyPr/>
                    <a:lstStyle/>
                    <a:p>
                      <a:r>
                        <a:rPr lang="en-GB" dirty="0"/>
                        <a:t>“confined to bed”</a:t>
                      </a:r>
                    </a:p>
                  </a:txBody>
                  <a:tcPr/>
                </a:tc>
                <a:tc>
                  <a:txBody>
                    <a:bodyPr/>
                    <a:lstStyle/>
                    <a:p>
                      <a:r>
                        <a:rPr lang="en-GB" dirty="0"/>
                        <a:t>“cannot get up”</a:t>
                      </a:r>
                    </a:p>
                  </a:txBody>
                  <a:tcPr/>
                </a:tc>
                <a:extLst>
                  <a:ext uri="{0D108BD9-81ED-4DB2-BD59-A6C34878D82A}">
                    <a16:rowId xmlns:a16="http://schemas.microsoft.com/office/drawing/2014/main" val="2389509202"/>
                  </a:ext>
                </a:extLst>
              </a:tr>
              <a:tr h="370840">
                <a:tc>
                  <a:txBody>
                    <a:bodyPr/>
                    <a:lstStyle/>
                    <a:p>
                      <a:r>
                        <a:rPr lang="en-GB" dirty="0"/>
                        <a:t>Extent:</a:t>
                      </a:r>
                    </a:p>
                  </a:txBody>
                  <a:tcPr/>
                </a:tc>
                <a:tc>
                  <a:txBody>
                    <a:bodyPr/>
                    <a:lstStyle/>
                    <a:p>
                      <a:r>
                        <a:rPr lang="en-GB" dirty="0"/>
                        <a:t>Medical</a:t>
                      </a:r>
                      <a:r>
                        <a:rPr lang="en-GB" baseline="0" dirty="0"/>
                        <a:t> attention needed</a:t>
                      </a:r>
                      <a:endParaRPr lang="en-GB" dirty="0"/>
                    </a:p>
                  </a:txBody>
                  <a:tcPr/>
                </a:tc>
                <a:tc>
                  <a:txBody>
                    <a:bodyPr/>
                    <a:lstStyle/>
                    <a:p>
                      <a:r>
                        <a:rPr lang="en-GB" dirty="0"/>
                        <a:t>Likely to be the same</a:t>
                      </a:r>
                    </a:p>
                  </a:txBody>
                  <a:tcPr/>
                </a:tc>
                <a:extLst>
                  <a:ext uri="{0D108BD9-81ED-4DB2-BD59-A6C34878D82A}">
                    <a16:rowId xmlns:a16="http://schemas.microsoft.com/office/drawing/2014/main" val="994546270"/>
                  </a:ext>
                </a:extLst>
              </a:tr>
              <a:tr h="370840">
                <a:tc>
                  <a:txBody>
                    <a:bodyPr/>
                    <a:lstStyle/>
                    <a:p>
                      <a:r>
                        <a:rPr lang="en-GB" dirty="0"/>
                        <a:t>Instrument</a:t>
                      </a:r>
                      <a:r>
                        <a:rPr lang="en-GB" baseline="0" dirty="0"/>
                        <a:t> used:</a:t>
                      </a:r>
                      <a:endParaRPr lang="en-GB" dirty="0"/>
                    </a:p>
                  </a:txBody>
                  <a:tcPr/>
                </a:tc>
                <a:tc>
                  <a:txBody>
                    <a:bodyPr/>
                    <a:lstStyle/>
                    <a:p>
                      <a:r>
                        <a:rPr lang="en-GB" dirty="0"/>
                        <a:t>Stone or fist</a:t>
                      </a:r>
                    </a:p>
                  </a:txBody>
                  <a:tcPr/>
                </a:tc>
                <a:tc>
                  <a:txBody>
                    <a:bodyPr/>
                    <a:lstStyle/>
                    <a:p>
                      <a:r>
                        <a:rPr lang="en-GB" dirty="0"/>
                        <a:t>Rod</a:t>
                      </a:r>
                    </a:p>
                  </a:txBody>
                  <a:tcPr/>
                </a:tc>
                <a:extLst>
                  <a:ext uri="{0D108BD9-81ED-4DB2-BD59-A6C34878D82A}">
                    <a16:rowId xmlns:a16="http://schemas.microsoft.com/office/drawing/2014/main" val="775115326"/>
                  </a:ext>
                </a:extLst>
              </a:tr>
              <a:tr h="370840">
                <a:tc>
                  <a:txBody>
                    <a:bodyPr/>
                    <a:lstStyle/>
                    <a:p>
                      <a:r>
                        <a:rPr lang="en-GB" dirty="0"/>
                        <a:t>Motive:</a:t>
                      </a:r>
                    </a:p>
                  </a:txBody>
                  <a:tcPr/>
                </a:tc>
                <a:tc>
                  <a:txBody>
                    <a:bodyPr/>
                    <a:lstStyle/>
                    <a:p>
                      <a:r>
                        <a:rPr lang="en-GB" dirty="0"/>
                        <a:t>Brawl</a:t>
                      </a:r>
                    </a:p>
                  </a:txBody>
                  <a:tcPr/>
                </a:tc>
                <a:tc>
                  <a:txBody>
                    <a:bodyPr/>
                    <a:lstStyle/>
                    <a:p>
                      <a:r>
                        <a:rPr lang="en-GB" dirty="0"/>
                        <a:t>Disciple</a:t>
                      </a:r>
                    </a:p>
                  </a:txBody>
                  <a:tcPr/>
                </a:tc>
                <a:extLst>
                  <a:ext uri="{0D108BD9-81ED-4DB2-BD59-A6C34878D82A}">
                    <a16:rowId xmlns:a16="http://schemas.microsoft.com/office/drawing/2014/main" val="2587577237"/>
                  </a:ext>
                </a:extLst>
              </a:tr>
              <a:tr h="370840">
                <a:tc>
                  <a:txBody>
                    <a:bodyPr/>
                    <a:lstStyle/>
                    <a:p>
                      <a:r>
                        <a:rPr lang="en-GB" dirty="0"/>
                        <a:t>Punitive:</a:t>
                      </a:r>
                    </a:p>
                  </a:txBody>
                  <a:tcPr/>
                </a:tc>
                <a:tc>
                  <a:txBody>
                    <a:bodyPr/>
                    <a:lstStyle/>
                    <a:p>
                      <a:r>
                        <a:rPr lang="en-GB" dirty="0"/>
                        <a:t>Loss of time</a:t>
                      </a:r>
                    </a:p>
                  </a:txBody>
                  <a:tcPr/>
                </a:tc>
                <a:tc>
                  <a:txBody>
                    <a:bodyPr/>
                    <a:lstStyle/>
                    <a:p>
                      <a:r>
                        <a:rPr lang="en-GB" dirty="0"/>
                        <a:t>Loss of time</a:t>
                      </a:r>
                    </a:p>
                  </a:txBody>
                  <a:tcPr/>
                </a:tc>
                <a:extLst>
                  <a:ext uri="{0D108BD9-81ED-4DB2-BD59-A6C34878D82A}">
                    <a16:rowId xmlns:a16="http://schemas.microsoft.com/office/drawing/2014/main" val="4243021134"/>
                  </a:ext>
                </a:extLst>
              </a:tr>
              <a:tr h="370840">
                <a:tc>
                  <a:txBody>
                    <a:bodyPr/>
                    <a:lstStyle/>
                    <a:p>
                      <a:r>
                        <a:rPr lang="en-GB" dirty="0"/>
                        <a:t>Compensation:</a:t>
                      </a:r>
                    </a:p>
                  </a:txBody>
                  <a:tcPr/>
                </a:tc>
                <a:tc>
                  <a:txBody>
                    <a:bodyPr/>
                    <a:lstStyle/>
                    <a:p>
                      <a:r>
                        <a:rPr lang="en-GB" dirty="0"/>
                        <a:t>Cost of medical attention</a:t>
                      </a:r>
                    </a:p>
                  </a:txBody>
                  <a:tcPr/>
                </a:tc>
                <a:tc>
                  <a:txBody>
                    <a:bodyPr/>
                    <a:lstStyle/>
                    <a:p>
                      <a:r>
                        <a:rPr lang="en-GB" dirty="0"/>
                        <a:t>Cost of medical attention</a:t>
                      </a:r>
                    </a:p>
                  </a:txBody>
                  <a:tcPr/>
                </a:tc>
                <a:extLst>
                  <a:ext uri="{0D108BD9-81ED-4DB2-BD59-A6C34878D82A}">
                    <a16:rowId xmlns:a16="http://schemas.microsoft.com/office/drawing/2014/main" val="19490346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If death:</a:t>
                      </a:r>
                    </a:p>
                  </a:txBody>
                  <a:tcPr/>
                </a:tc>
                <a:tc>
                  <a:txBody>
                    <a:bodyPr/>
                    <a:lstStyle/>
                    <a:p>
                      <a:r>
                        <a:rPr lang="en-GB" dirty="0"/>
                        <a:t>Execution</a:t>
                      </a:r>
                    </a:p>
                  </a:txBody>
                  <a:tcPr/>
                </a:tc>
                <a:tc>
                  <a:txBody>
                    <a:bodyPr/>
                    <a:lstStyle/>
                    <a:p>
                      <a:r>
                        <a:rPr lang="en-GB" dirty="0"/>
                        <a:t>Execution</a:t>
                      </a:r>
                    </a:p>
                  </a:txBody>
                  <a:tcPr/>
                </a:tc>
                <a:extLst>
                  <a:ext uri="{0D108BD9-81ED-4DB2-BD59-A6C34878D82A}">
                    <a16:rowId xmlns:a16="http://schemas.microsoft.com/office/drawing/2014/main" val="537473573"/>
                  </a:ext>
                </a:extLst>
              </a:tr>
            </a:tbl>
          </a:graphicData>
        </a:graphic>
      </p:graphicFrame>
      <p:sp>
        <p:nvSpPr>
          <p:cNvPr id="8" name="TextBox 7"/>
          <p:cNvSpPr txBox="1"/>
          <p:nvPr/>
        </p:nvSpPr>
        <p:spPr>
          <a:xfrm>
            <a:off x="495653" y="6015673"/>
            <a:ext cx="8068076" cy="646331"/>
          </a:xfrm>
          <a:prstGeom prst="rect">
            <a:avLst/>
          </a:prstGeom>
          <a:noFill/>
        </p:spPr>
        <p:txBody>
          <a:bodyPr wrap="square" rtlCol="0">
            <a:spAutoFit/>
          </a:bodyPr>
          <a:lstStyle/>
          <a:p>
            <a:r>
              <a:rPr lang="en-GB" dirty="0"/>
              <a:t>c.f. </a:t>
            </a:r>
            <a:r>
              <a:rPr lang="en-GB" b="1" dirty="0">
                <a:solidFill>
                  <a:srgbClr val="00B050"/>
                </a:solidFill>
              </a:rPr>
              <a:t>Q2:178</a:t>
            </a:r>
            <a:r>
              <a:rPr lang="en-GB" dirty="0"/>
              <a:t> </a:t>
            </a:r>
            <a:r>
              <a:rPr lang="en-GB" i="1" dirty="0"/>
              <a:t>Retaliation is prescribed for you in the matter of the murdered; the freeman for the freeman, and the </a:t>
            </a:r>
            <a:r>
              <a:rPr lang="en-GB" b="1" i="1" dirty="0">
                <a:solidFill>
                  <a:srgbClr val="00B050"/>
                </a:solidFill>
              </a:rPr>
              <a:t>slave for the slave</a:t>
            </a:r>
            <a:r>
              <a:rPr lang="en-GB" i="1" dirty="0"/>
              <a:t>, and the female for the female.</a:t>
            </a:r>
            <a:r>
              <a:rPr lang="en-GB" dirty="0"/>
              <a:t> </a:t>
            </a:r>
          </a:p>
        </p:txBody>
      </p:sp>
      <p:sp>
        <p:nvSpPr>
          <p:cNvPr id="9" name="TextBox 8"/>
          <p:cNvSpPr txBox="1"/>
          <p:nvPr/>
        </p:nvSpPr>
        <p:spPr>
          <a:xfrm>
            <a:off x="641927" y="1435334"/>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Tree>
    <p:extLst>
      <p:ext uri="{BB962C8B-B14F-4D97-AF65-F5344CB8AC3E}">
        <p14:creationId xmlns:p14="http://schemas.microsoft.com/office/powerpoint/2010/main" val="2239706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stretch>
            <a:fillRect/>
          </a:stretch>
        </p:blipFill>
        <p:spPr>
          <a:xfrm>
            <a:off x="6591653" y="3721430"/>
            <a:ext cx="2438611" cy="2987299"/>
          </a:xfrm>
          <a:prstGeom prst="rect">
            <a:avLst/>
          </a:prstGeom>
        </p:spPr>
      </p:pic>
      <p:sp>
        <p:nvSpPr>
          <p:cNvPr id="5" name="TextBox 4"/>
          <p:cNvSpPr txBox="1"/>
          <p:nvPr/>
        </p:nvSpPr>
        <p:spPr>
          <a:xfrm>
            <a:off x="782198" y="2894355"/>
            <a:ext cx="6268597" cy="3231654"/>
          </a:xfrm>
          <a:prstGeom prst="rect">
            <a:avLst/>
          </a:prstGeom>
          <a:noFill/>
        </p:spPr>
        <p:txBody>
          <a:bodyPr wrap="square" rtlCol="0">
            <a:spAutoFit/>
          </a:bodyPr>
          <a:lstStyle/>
          <a:p>
            <a:r>
              <a:rPr lang="en-GB" sz="2400" b="1" dirty="0"/>
              <a:t>Why is beating by ‘rod’ mentioned?</a:t>
            </a:r>
          </a:p>
          <a:p>
            <a:endParaRPr lang="en-GB" sz="2400" dirty="0"/>
          </a:p>
          <a:p>
            <a:r>
              <a:rPr lang="en-GB" sz="2400" dirty="0"/>
              <a:t>A method of disciple for the Children of Israel</a:t>
            </a:r>
          </a:p>
          <a:p>
            <a:endParaRPr lang="en-GB" sz="2400" dirty="0"/>
          </a:p>
          <a:p>
            <a:pPr marL="285750" indent="-285750">
              <a:buFont typeface="Arial" panose="020B0604020202020204" pitchFamily="34" charset="0"/>
              <a:buChar char="•"/>
            </a:pPr>
            <a:r>
              <a:rPr lang="en-GB" sz="2400" dirty="0"/>
              <a:t>Court order (</a:t>
            </a:r>
            <a:r>
              <a:rPr lang="en-GB" sz="2400" b="1" dirty="0">
                <a:solidFill>
                  <a:srgbClr val="00B050"/>
                </a:solidFill>
              </a:rPr>
              <a:t>Deut. 25:1-3</a:t>
            </a:r>
            <a:r>
              <a:rPr lang="en-GB" sz="2400" dirty="0"/>
              <a:t>)</a:t>
            </a:r>
          </a:p>
          <a:p>
            <a:pPr marL="285750" indent="-285750">
              <a:buFont typeface="Arial" panose="020B0604020202020204" pitchFamily="34" charset="0"/>
              <a:buChar char="•"/>
            </a:pPr>
            <a:r>
              <a:rPr lang="en-GB" sz="2400" dirty="0"/>
              <a:t>Consequence for fools (</a:t>
            </a:r>
            <a:r>
              <a:rPr lang="en-GB" sz="2400" b="1" dirty="0">
                <a:solidFill>
                  <a:srgbClr val="00B050"/>
                </a:solidFill>
              </a:rPr>
              <a:t>Prov. 10:13, 26:3</a:t>
            </a:r>
            <a:r>
              <a:rPr lang="en-GB" sz="2400" dirty="0"/>
              <a:t>)</a:t>
            </a:r>
          </a:p>
          <a:p>
            <a:pPr marL="285750" indent="-285750">
              <a:buFont typeface="Arial" panose="020B0604020202020204" pitchFamily="34" charset="0"/>
              <a:buChar char="•"/>
            </a:pPr>
            <a:r>
              <a:rPr lang="en-GB" sz="2400" dirty="0"/>
              <a:t>Rebellious children (</a:t>
            </a:r>
            <a:r>
              <a:rPr lang="en-GB" sz="2400" b="1" dirty="0">
                <a:solidFill>
                  <a:srgbClr val="00B050"/>
                </a:solidFill>
              </a:rPr>
              <a:t>Prov. 13:24, 22:15, 23:13</a:t>
            </a:r>
            <a:r>
              <a:rPr lang="en-GB" sz="2400" dirty="0"/>
              <a:t>)</a:t>
            </a:r>
          </a:p>
          <a:p>
            <a:endParaRPr lang="en-GB" dirty="0"/>
          </a:p>
          <a:p>
            <a:pPr marL="285750" indent="-285750">
              <a:buFont typeface="Arial" panose="020B0604020202020204" pitchFamily="34" charset="0"/>
              <a:buChar char="•"/>
            </a:pPr>
            <a:endParaRPr lang="en-GB" dirty="0"/>
          </a:p>
        </p:txBody>
      </p:sp>
      <p:sp>
        <p:nvSpPr>
          <p:cNvPr id="6" name="TextBox 5"/>
          <p:cNvSpPr txBox="1"/>
          <p:nvPr/>
        </p:nvSpPr>
        <p:spPr>
          <a:xfrm>
            <a:off x="641927" y="1726860"/>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Tree>
    <p:extLst>
      <p:ext uri="{BB962C8B-B14F-4D97-AF65-F5344CB8AC3E}">
        <p14:creationId xmlns:p14="http://schemas.microsoft.com/office/powerpoint/2010/main" val="3123625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stretch>
            <a:fillRect/>
          </a:stretch>
        </p:blipFill>
        <p:spPr>
          <a:xfrm>
            <a:off x="5495523" y="241875"/>
            <a:ext cx="3000375" cy="1524000"/>
          </a:xfrm>
          <a:prstGeom prst="rect">
            <a:avLst/>
          </a:prstGeom>
        </p:spPr>
      </p:pic>
      <p:sp>
        <p:nvSpPr>
          <p:cNvPr id="5" name="TextBox 4"/>
          <p:cNvSpPr txBox="1"/>
          <p:nvPr/>
        </p:nvSpPr>
        <p:spPr>
          <a:xfrm>
            <a:off x="318488" y="1447304"/>
            <a:ext cx="8043314" cy="4124206"/>
          </a:xfrm>
          <a:prstGeom prst="rect">
            <a:avLst/>
          </a:prstGeom>
          <a:noFill/>
        </p:spPr>
        <p:txBody>
          <a:bodyPr wrap="square" rtlCol="0">
            <a:spAutoFit/>
          </a:bodyPr>
          <a:lstStyle/>
          <a:p>
            <a:pPr lvl="1" algn="just"/>
            <a:r>
              <a:rPr lang="en-GB" sz="2200" b="1" dirty="0"/>
              <a:t>Ex. 21:7-11</a:t>
            </a:r>
          </a:p>
          <a:p>
            <a:pPr lvl="1" algn="just"/>
            <a:r>
              <a:rPr lang="en-GB" sz="2400" baseline="30000" dirty="0"/>
              <a:t>7 </a:t>
            </a:r>
            <a:r>
              <a:rPr lang="en-GB" sz="2400" dirty="0"/>
              <a:t>“When a </a:t>
            </a:r>
            <a:r>
              <a:rPr lang="en-GB" sz="2400" b="1" dirty="0">
                <a:solidFill>
                  <a:srgbClr val="C00000"/>
                </a:solidFill>
              </a:rPr>
              <a:t>man sells his daughter as a slave</a:t>
            </a:r>
            <a:r>
              <a:rPr lang="en-GB" sz="2400" dirty="0"/>
              <a:t>, she shall not go out as the male slaves do. </a:t>
            </a:r>
            <a:r>
              <a:rPr lang="en-GB" sz="2400" baseline="30000" dirty="0"/>
              <a:t>8 </a:t>
            </a:r>
            <a:r>
              <a:rPr lang="en-GB" sz="2400" dirty="0"/>
              <a:t>If she does not please her master, who has designated her</a:t>
            </a:r>
            <a:r>
              <a:rPr lang="en-GB" sz="2400" baseline="30000" dirty="0"/>
              <a:t>[</a:t>
            </a:r>
            <a:r>
              <a:rPr lang="en-GB" sz="2400" baseline="30000" dirty="0">
                <a:hlinkClick r:id="rId5" tooltip="See footnote a"/>
              </a:rPr>
              <a:t>a</a:t>
            </a:r>
            <a:r>
              <a:rPr lang="en-GB" sz="2400" baseline="30000" dirty="0"/>
              <a:t>]</a:t>
            </a:r>
            <a:r>
              <a:rPr lang="en-GB" sz="2400" dirty="0"/>
              <a:t> for himself, then he shall let her be redeemed. He shall have no right to sell her to a foreign people, since he has broken faith with her. </a:t>
            </a:r>
            <a:r>
              <a:rPr lang="en-GB" sz="2400" baseline="30000" dirty="0"/>
              <a:t>9 </a:t>
            </a:r>
            <a:r>
              <a:rPr lang="en-GB" sz="2400" dirty="0"/>
              <a:t>If he designates her for his son, he shall deal with her as with a daughter. </a:t>
            </a:r>
            <a:r>
              <a:rPr lang="en-GB" sz="2400" baseline="30000" dirty="0"/>
              <a:t>10 </a:t>
            </a:r>
            <a:r>
              <a:rPr lang="en-GB" sz="2400" dirty="0"/>
              <a:t>If he takes another wife to himself, he shall not diminish her food, her clothing, or her marital rights. </a:t>
            </a:r>
            <a:r>
              <a:rPr lang="en-GB" sz="2400" baseline="30000" dirty="0"/>
              <a:t>11 </a:t>
            </a:r>
            <a:r>
              <a:rPr lang="en-GB" sz="2400" dirty="0"/>
              <a:t>And if he does not do these three things for her, she shall go out for nothing, without payment of money.</a:t>
            </a:r>
            <a:endParaRPr lang="en-GB" sz="2200" dirty="0"/>
          </a:p>
        </p:txBody>
      </p:sp>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Tree>
    <p:extLst>
      <p:ext uri="{BB962C8B-B14F-4D97-AF65-F5344CB8AC3E}">
        <p14:creationId xmlns:p14="http://schemas.microsoft.com/office/powerpoint/2010/main" val="2196607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stretch>
            <a:fillRect/>
          </a:stretch>
        </p:blipFill>
        <p:spPr>
          <a:xfrm>
            <a:off x="5495523" y="241875"/>
            <a:ext cx="3000375" cy="1524000"/>
          </a:xfrm>
          <a:prstGeom prst="rect">
            <a:avLst/>
          </a:prstGeom>
        </p:spPr>
      </p:pic>
      <p:sp>
        <p:nvSpPr>
          <p:cNvPr id="5" name="TextBox 4"/>
          <p:cNvSpPr txBox="1"/>
          <p:nvPr/>
        </p:nvSpPr>
        <p:spPr>
          <a:xfrm>
            <a:off x="318488" y="1447304"/>
            <a:ext cx="8043314" cy="4493538"/>
          </a:xfrm>
          <a:prstGeom prst="rect">
            <a:avLst/>
          </a:prstGeom>
          <a:noFill/>
        </p:spPr>
        <p:txBody>
          <a:bodyPr wrap="square" rtlCol="0">
            <a:spAutoFit/>
          </a:bodyPr>
          <a:lstStyle/>
          <a:p>
            <a:pPr lvl="1" algn="just"/>
            <a:r>
              <a:rPr lang="en-GB" sz="2200" b="1" dirty="0"/>
              <a:t>Deut. 21:10-14</a:t>
            </a:r>
          </a:p>
          <a:p>
            <a:pPr lvl="1" algn="just"/>
            <a:r>
              <a:rPr lang="en-GB" sz="2200" baseline="30000" dirty="0"/>
              <a:t>10 </a:t>
            </a:r>
            <a:r>
              <a:rPr lang="en-GB" sz="2200" dirty="0"/>
              <a:t>“</a:t>
            </a:r>
            <a:r>
              <a:rPr lang="en-GB" sz="2200" u="sng" dirty="0"/>
              <a:t>When you go out to war</a:t>
            </a:r>
            <a:r>
              <a:rPr lang="en-GB" sz="2200" dirty="0"/>
              <a:t> against your enemies, and the </a:t>
            </a:r>
            <a:r>
              <a:rPr lang="en-GB" sz="2200" cap="small" dirty="0"/>
              <a:t>Lord</a:t>
            </a:r>
            <a:r>
              <a:rPr lang="en-GB" sz="2200" dirty="0"/>
              <a:t> your God gives them into your hand and you take them captive, </a:t>
            </a:r>
            <a:r>
              <a:rPr lang="en-GB" sz="2200" baseline="30000" dirty="0"/>
              <a:t>11 </a:t>
            </a:r>
            <a:r>
              <a:rPr lang="en-GB" sz="2200" dirty="0"/>
              <a:t>and </a:t>
            </a:r>
            <a:r>
              <a:rPr lang="en-GB" sz="2200" b="1" dirty="0">
                <a:solidFill>
                  <a:srgbClr val="C00000"/>
                </a:solidFill>
              </a:rPr>
              <a:t>you see among the captives a beautiful woman</a:t>
            </a:r>
            <a:r>
              <a:rPr lang="en-GB" sz="2200" dirty="0"/>
              <a:t>, and you desire to take her to be your wife, </a:t>
            </a:r>
            <a:r>
              <a:rPr lang="en-GB" sz="2200" baseline="30000" dirty="0"/>
              <a:t>12 </a:t>
            </a:r>
            <a:r>
              <a:rPr lang="en-GB" sz="2200" dirty="0"/>
              <a:t>and you bring her home to your house, she shall shave her head and pare her nails. </a:t>
            </a:r>
            <a:r>
              <a:rPr lang="en-GB" sz="2200" baseline="30000" dirty="0"/>
              <a:t>13 </a:t>
            </a:r>
            <a:r>
              <a:rPr lang="en-GB" sz="2200" dirty="0"/>
              <a:t>And she shall take off the clothes in which she was captured and shall remain in your house and lament her father and her mother a full month. After that </a:t>
            </a:r>
            <a:r>
              <a:rPr lang="en-GB" sz="2200" b="1" dirty="0">
                <a:solidFill>
                  <a:srgbClr val="C00000"/>
                </a:solidFill>
              </a:rPr>
              <a:t>you may go in to her and be her husband</a:t>
            </a:r>
            <a:r>
              <a:rPr lang="en-GB" sz="2200" dirty="0"/>
              <a:t>, and she shall be your wife. </a:t>
            </a:r>
            <a:r>
              <a:rPr lang="en-GB" sz="2200" baseline="30000" dirty="0"/>
              <a:t>14 </a:t>
            </a:r>
            <a:r>
              <a:rPr lang="en-GB" sz="2200" dirty="0"/>
              <a:t>But </a:t>
            </a:r>
            <a:r>
              <a:rPr lang="en-GB" sz="2200" b="1" dirty="0">
                <a:solidFill>
                  <a:srgbClr val="C00000"/>
                </a:solidFill>
              </a:rPr>
              <a:t>if you no longer delight in her, you shall let her go</a:t>
            </a:r>
            <a:r>
              <a:rPr lang="en-GB" sz="2200" dirty="0"/>
              <a:t> where she wants. But you shall not sell her for money, nor shall you treat her as a slave, since you have humiliated her.</a:t>
            </a:r>
          </a:p>
        </p:txBody>
      </p:sp>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Tree>
    <p:extLst>
      <p:ext uri="{BB962C8B-B14F-4D97-AF65-F5344CB8AC3E}">
        <p14:creationId xmlns:p14="http://schemas.microsoft.com/office/powerpoint/2010/main" val="3590817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5" y="1819631"/>
            <a:ext cx="7318585" cy="1261884"/>
          </a:xfrm>
          <a:prstGeom prst="rect">
            <a:avLst/>
          </a:prstGeom>
          <a:noFill/>
        </p:spPr>
        <p:txBody>
          <a:bodyPr wrap="square" rtlCol="0">
            <a:spAutoFit/>
          </a:bodyPr>
          <a:lstStyle/>
          <a:p>
            <a:pPr algn="ctr"/>
            <a:r>
              <a:rPr lang="en-GB" sz="4000" u="sng" dirty="0">
                <a:solidFill>
                  <a:srgbClr val="FFC000"/>
                </a:solidFill>
              </a:rPr>
              <a:t>Permitted Islamic Slavery</a:t>
            </a:r>
          </a:p>
          <a:p>
            <a:pPr algn="ctr"/>
            <a:endParaRPr lang="en-GB" sz="3600" dirty="0">
              <a:solidFill>
                <a:srgbClr val="FFC000"/>
              </a:solidFill>
            </a:endParaRPr>
          </a:p>
        </p:txBody>
      </p:sp>
      <p:sp>
        <p:nvSpPr>
          <p:cNvPr id="9" name="Rectangle 2"/>
          <p:cNvSpPr>
            <a:spLocks noChangeArrowheads="1"/>
          </p:cNvSpPr>
          <p:nvPr/>
        </p:nvSpPr>
        <p:spPr bwMode="auto">
          <a:xfrm>
            <a:off x="912706" y="3081515"/>
            <a:ext cx="396409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rPr>
              <a:t>1. Prisoner</a:t>
            </a:r>
            <a:r>
              <a:rPr kumimoji="0" lang="en-US" altLang="en-US" sz="3200" b="0" i="0" u="none" strike="noStrike" cap="none" normalizeH="0" dirty="0">
                <a:ln>
                  <a:noFill/>
                </a:ln>
                <a:solidFill>
                  <a:schemeClr val="bg1"/>
                </a:solidFill>
                <a:effectLst/>
              </a:rPr>
              <a:t> of War</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32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rPr>
              <a:t>2.</a:t>
            </a:r>
            <a:r>
              <a:rPr kumimoji="0" lang="en-US" altLang="en-US" sz="3200" b="0" i="0" u="none" strike="noStrike" cap="none" normalizeH="0" dirty="0">
                <a:ln>
                  <a:noFill/>
                </a:ln>
                <a:solidFill>
                  <a:schemeClr val="bg1"/>
                </a:solidFill>
                <a:effectLst/>
              </a:rPr>
              <a:t> Born into slavery</a:t>
            </a:r>
            <a:endParaRPr kumimoji="0" lang="en-US" altLang="en-US" sz="3200" b="0" i="0" u="none" strike="noStrike" cap="none" normalizeH="0" baseline="0" dirty="0">
              <a:ln>
                <a:noFill/>
              </a:ln>
              <a:solidFill>
                <a:schemeClr val="bg1"/>
              </a:solidFill>
              <a:effectLst/>
            </a:endParaRPr>
          </a:p>
        </p:txBody>
      </p:sp>
      <p:sp>
        <p:nvSpPr>
          <p:cNvPr id="10" name="TextBox 9"/>
          <p:cNvSpPr txBox="1"/>
          <p:nvPr/>
        </p:nvSpPr>
        <p:spPr>
          <a:xfrm>
            <a:off x="2084437" y="5633883"/>
            <a:ext cx="4975122" cy="584775"/>
          </a:xfrm>
          <a:prstGeom prst="rect">
            <a:avLst/>
          </a:prstGeom>
          <a:noFill/>
        </p:spPr>
        <p:txBody>
          <a:bodyPr wrap="square" rtlCol="0">
            <a:spAutoFit/>
          </a:bodyPr>
          <a:lstStyle/>
          <a:p>
            <a:pPr algn="ctr"/>
            <a:r>
              <a:rPr lang="en-GB" sz="3200" b="1" dirty="0">
                <a:solidFill>
                  <a:schemeClr val="bg1"/>
                </a:solidFill>
              </a:rPr>
              <a:t>All other forms abolished</a:t>
            </a:r>
          </a:p>
        </p:txBody>
      </p:sp>
    </p:spTree>
    <p:extLst>
      <p:ext uri="{BB962C8B-B14F-4D97-AF65-F5344CB8AC3E}">
        <p14:creationId xmlns:p14="http://schemas.microsoft.com/office/powerpoint/2010/main" val="3786321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4"/>
          <p:cNvSpPr>
            <a:spLocks noChangeArrowheads="1"/>
          </p:cNvSpPr>
          <p:nvPr/>
        </p:nvSpPr>
        <p:spPr bwMode="auto">
          <a:xfrm>
            <a:off x="826265" y="1096521"/>
            <a:ext cx="778202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Counter Cultural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"Throughout the ancient Mediterranean world, captive women of vanquished peoples were assumed to be the due sexual prerogative of the victors. </a:t>
            </a:r>
            <a:r>
              <a:rPr kumimoji="0" lang="en-GB"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law </a:t>
            </a:r>
            <a:r>
              <a:rPr kumimoji="0" lang="en-GB" altLang="en-US" sz="2400" b="1"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exceptionally</a:t>
            </a:r>
            <a:r>
              <a:rPr kumimoji="0" lang="en-GB" altLang="en-US" sz="2400"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seeks to provide for the human rights of the woman who falls into this predicament</a:t>
            </a:r>
            <a:r>
              <a:rPr kumimoji="0" lang="en-GB"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verb '</a:t>
            </a:r>
            <a:r>
              <a:rPr kumimoji="0" lang="en-GB" altLang="en-US" sz="2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inah</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also sometimes used for rape, and its employment here stringently suggests that </a:t>
            </a:r>
            <a:r>
              <a:rPr kumimoji="0" lang="en-GB" altLang="en-US" sz="24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sexual exploitation of a captive woman, even in a legally sanctioned arrangement of </a:t>
            </a:r>
            <a:r>
              <a:rPr kumimoji="0" lang="en-GB" altLang="en-US" sz="2400" b="1" i="0" u="none" strike="noStrike" cap="none" normalizeH="0" baseline="0" dirty="0" err="1">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concubinage</a:t>
            </a:r>
            <a:r>
              <a:rPr kumimoji="0" lang="en-GB" altLang="en-US" sz="24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is equivalent to rape"</a:t>
            </a:r>
            <a:r>
              <a:rPr kumimoji="0" lang="en-GB" altLang="en-US" sz="2400" b="0"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Five Books of Moses: A Translation with Commentary, Robert Alter, Norton:2004, at </a:t>
            </a:r>
            <a:r>
              <a:rPr kumimoji="0" lang="en-GB"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Deut</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21.10,14]</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5875770" y="419100"/>
            <a:ext cx="3000375" cy="1524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Alleged Cruelty</a:t>
            </a:r>
          </a:p>
        </p:txBody>
      </p:sp>
      <p:sp>
        <p:nvSpPr>
          <p:cNvPr id="12" name="Multiply 11"/>
          <p:cNvSpPr/>
          <p:nvPr/>
        </p:nvSpPr>
        <p:spPr>
          <a:xfrm>
            <a:off x="4572000" y="-111842"/>
            <a:ext cx="1524000" cy="1724332"/>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879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Exodus 21:16</a:t>
            </a:r>
            <a:endParaRPr lang="en-GB" sz="3200" dirty="0">
              <a:solidFill>
                <a:srgbClr val="0070C0"/>
              </a:solidFill>
            </a:endParaRPr>
          </a:p>
        </p:txBody>
      </p:sp>
      <p:sp>
        <p:nvSpPr>
          <p:cNvPr id="2" name="TextBox 1"/>
          <p:cNvSpPr txBox="1"/>
          <p:nvPr/>
        </p:nvSpPr>
        <p:spPr>
          <a:xfrm>
            <a:off x="1582166" y="2069893"/>
            <a:ext cx="6192103" cy="1384995"/>
          </a:xfrm>
          <a:prstGeom prst="rect">
            <a:avLst/>
          </a:prstGeom>
          <a:noFill/>
        </p:spPr>
        <p:txBody>
          <a:bodyPr wrap="square" rtlCol="0">
            <a:spAutoFit/>
          </a:bodyPr>
          <a:lstStyle/>
          <a:p>
            <a:pPr algn="just"/>
            <a:r>
              <a:rPr lang="en-GB" sz="2800" dirty="0"/>
              <a:t>“Whoever </a:t>
            </a:r>
            <a:r>
              <a:rPr lang="en-GB" sz="2800" b="1" dirty="0">
                <a:solidFill>
                  <a:srgbClr val="C00000"/>
                </a:solidFill>
              </a:rPr>
              <a:t>steals a man and sells him</a:t>
            </a:r>
            <a:r>
              <a:rPr lang="en-GB" sz="2800" dirty="0"/>
              <a:t>, and anyone found in possession of him, </a:t>
            </a:r>
            <a:r>
              <a:rPr lang="en-GB" sz="2800" b="1" dirty="0">
                <a:solidFill>
                  <a:srgbClr val="C00000"/>
                </a:solidFill>
              </a:rPr>
              <a:t>shall be put to death</a:t>
            </a:r>
            <a:r>
              <a:rPr lang="en-GB" sz="2800" dirty="0"/>
              <a:t>.”</a:t>
            </a:r>
          </a:p>
        </p:txBody>
      </p:sp>
    </p:spTree>
    <p:extLst>
      <p:ext uri="{BB962C8B-B14F-4D97-AF65-F5344CB8AC3E}">
        <p14:creationId xmlns:p14="http://schemas.microsoft.com/office/powerpoint/2010/main" val="3235698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49745" y="2285014"/>
            <a:ext cx="7860146" cy="1754326"/>
          </a:xfrm>
          <a:prstGeom prst="rect">
            <a:avLst/>
          </a:prstGeom>
          <a:noFill/>
        </p:spPr>
        <p:txBody>
          <a:bodyPr wrap="square" rtlCol="0">
            <a:spAutoFit/>
          </a:bodyPr>
          <a:lstStyle/>
          <a:p>
            <a:pPr algn="ctr"/>
            <a:r>
              <a:rPr lang="en-GB" sz="5400" i="1" dirty="0"/>
              <a:t>Slavery in the New Testament</a:t>
            </a:r>
            <a:endParaRPr lang="en-GB" sz="5400" dirty="0">
              <a:solidFill>
                <a:srgbClr val="0070C0"/>
              </a:solidFill>
            </a:endParaRPr>
          </a:p>
        </p:txBody>
      </p:sp>
    </p:spTree>
    <p:extLst>
      <p:ext uri="{BB962C8B-B14F-4D97-AF65-F5344CB8AC3E}">
        <p14:creationId xmlns:p14="http://schemas.microsoft.com/office/powerpoint/2010/main" val="338404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786847"/>
            <a:ext cx="7860146" cy="584775"/>
          </a:xfrm>
          <a:prstGeom prst="rect">
            <a:avLst/>
          </a:prstGeom>
          <a:noFill/>
        </p:spPr>
        <p:txBody>
          <a:bodyPr wrap="square" rtlCol="0">
            <a:spAutoFit/>
          </a:bodyPr>
          <a:lstStyle/>
          <a:p>
            <a:pPr algn="ctr"/>
            <a:r>
              <a:rPr lang="en-GB" sz="3200" b="1" dirty="0">
                <a:solidFill>
                  <a:srgbClr val="0070C0"/>
                </a:solidFill>
              </a:rPr>
              <a:t>Galatians 3:27-28</a:t>
            </a:r>
            <a:endParaRPr lang="en-GB" sz="3200" dirty="0">
              <a:solidFill>
                <a:srgbClr val="0070C0"/>
              </a:solidFill>
            </a:endParaRPr>
          </a:p>
        </p:txBody>
      </p:sp>
      <p:sp>
        <p:nvSpPr>
          <p:cNvPr id="2" name="TextBox 1"/>
          <p:cNvSpPr txBox="1"/>
          <p:nvPr/>
        </p:nvSpPr>
        <p:spPr>
          <a:xfrm>
            <a:off x="867916" y="2394969"/>
            <a:ext cx="7620603" cy="1569660"/>
          </a:xfrm>
          <a:prstGeom prst="rect">
            <a:avLst/>
          </a:prstGeom>
          <a:noFill/>
        </p:spPr>
        <p:txBody>
          <a:bodyPr wrap="square" rtlCol="0">
            <a:spAutoFit/>
          </a:bodyPr>
          <a:lstStyle/>
          <a:p>
            <a:pPr algn="just"/>
            <a:r>
              <a:rPr lang="en-GB" sz="2400" baseline="30000" dirty="0"/>
              <a:t>27 </a:t>
            </a:r>
            <a:r>
              <a:rPr lang="en-GB" sz="2400" dirty="0"/>
              <a:t>For as many of you as were baptized into Christ have put on Christ. </a:t>
            </a:r>
            <a:r>
              <a:rPr lang="en-GB" sz="2400" baseline="30000" dirty="0"/>
              <a:t>28 </a:t>
            </a:r>
            <a:r>
              <a:rPr lang="en-GB" sz="2400" dirty="0"/>
              <a:t>There is neither Jew nor Greek, there is </a:t>
            </a:r>
            <a:r>
              <a:rPr lang="en-GB" sz="2400" b="1" dirty="0">
                <a:solidFill>
                  <a:srgbClr val="C00000"/>
                </a:solidFill>
              </a:rPr>
              <a:t>neither slave nor free</a:t>
            </a:r>
            <a:r>
              <a:rPr lang="en-GB" sz="2400" dirty="0"/>
              <a:t>, there is no male and female, for you are all one in Christ Jesus.</a:t>
            </a:r>
          </a:p>
        </p:txBody>
      </p:sp>
    </p:spTree>
    <p:extLst>
      <p:ext uri="{BB962C8B-B14F-4D97-AF65-F5344CB8AC3E}">
        <p14:creationId xmlns:p14="http://schemas.microsoft.com/office/powerpoint/2010/main" val="1008707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1 Timothy 1:8-11</a:t>
            </a:r>
            <a:endParaRPr lang="en-GB" sz="3200" dirty="0">
              <a:solidFill>
                <a:srgbClr val="0070C0"/>
              </a:solidFill>
            </a:endParaRPr>
          </a:p>
        </p:txBody>
      </p:sp>
      <p:sp>
        <p:nvSpPr>
          <p:cNvPr id="2" name="TextBox 1"/>
          <p:cNvSpPr txBox="1"/>
          <p:nvPr/>
        </p:nvSpPr>
        <p:spPr>
          <a:xfrm>
            <a:off x="867916" y="1610139"/>
            <a:ext cx="7620603" cy="3416320"/>
          </a:xfrm>
          <a:prstGeom prst="rect">
            <a:avLst/>
          </a:prstGeom>
          <a:noFill/>
        </p:spPr>
        <p:txBody>
          <a:bodyPr wrap="square" rtlCol="0">
            <a:spAutoFit/>
          </a:bodyPr>
          <a:lstStyle/>
          <a:p>
            <a:pPr algn="just"/>
            <a:r>
              <a:rPr lang="en-GB" sz="2400" baseline="30000" dirty="0"/>
              <a:t>8 </a:t>
            </a:r>
            <a:r>
              <a:rPr lang="en-GB" sz="2400" dirty="0"/>
              <a:t>Now we know that the law is good, if one uses it lawfully, </a:t>
            </a:r>
            <a:r>
              <a:rPr lang="en-GB" sz="2400" baseline="30000" dirty="0"/>
              <a:t>9 </a:t>
            </a:r>
            <a:r>
              <a:rPr lang="en-GB" sz="2400" dirty="0"/>
              <a:t>understanding this, that the law is not laid down for the just but for the </a:t>
            </a:r>
            <a:r>
              <a:rPr lang="en-GB" sz="2400" b="1" dirty="0">
                <a:solidFill>
                  <a:srgbClr val="C00000"/>
                </a:solidFill>
              </a:rPr>
              <a:t>lawless and disobedient</a:t>
            </a:r>
            <a:r>
              <a:rPr lang="en-GB" sz="2400" dirty="0"/>
              <a:t>, for the </a:t>
            </a:r>
            <a:r>
              <a:rPr lang="en-GB" sz="2400" b="1" dirty="0">
                <a:solidFill>
                  <a:srgbClr val="C00000"/>
                </a:solidFill>
              </a:rPr>
              <a:t>ungodly and sinners</a:t>
            </a:r>
            <a:r>
              <a:rPr lang="en-GB" sz="2400" dirty="0"/>
              <a:t>, for the </a:t>
            </a:r>
            <a:r>
              <a:rPr lang="en-GB" sz="2400" b="1" dirty="0">
                <a:solidFill>
                  <a:srgbClr val="C00000"/>
                </a:solidFill>
              </a:rPr>
              <a:t>unholy and profane</a:t>
            </a:r>
            <a:r>
              <a:rPr lang="en-GB" sz="2400" dirty="0"/>
              <a:t>, for those who strike their fathers and mothers, for murderers, </a:t>
            </a:r>
            <a:r>
              <a:rPr lang="en-GB" sz="2400" baseline="30000" dirty="0"/>
              <a:t>10 </a:t>
            </a:r>
            <a:r>
              <a:rPr lang="en-GB" sz="2400" dirty="0"/>
              <a:t>the sexually immoral, men who practise homosexuality, </a:t>
            </a:r>
            <a:r>
              <a:rPr lang="en-GB" sz="2400" b="1" dirty="0">
                <a:solidFill>
                  <a:srgbClr val="C00000"/>
                </a:solidFill>
              </a:rPr>
              <a:t>enslavers</a:t>
            </a:r>
            <a:r>
              <a:rPr lang="en-GB" sz="2400" dirty="0"/>
              <a:t>, liars, perjurers, and whatever else is contrary to sound doctrine, </a:t>
            </a:r>
            <a:r>
              <a:rPr lang="en-GB" sz="2400" baseline="30000" dirty="0"/>
              <a:t>11 </a:t>
            </a:r>
            <a:r>
              <a:rPr lang="en-GB" sz="2400" dirty="0"/>
              <a:t>in accordance with the gospel of the glory of the blessed God with which I have been entrusted.</a:t>
            </a:r>
          </a:p>
        </p:txBody>
      </p:sp>
    </p:spTree>
    <p:extLst>
      <p:ext uri="{BB962C8B-B14F-4D97-AF65-F5344CB8AC3E}">
        <p14:creationId xmlns:p14="http://schemas.microsoft.com/office/powerpoint/2010/main" val="2923529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4" y="419100"/>
            <a:ext cx="7860146" cy="584775"/>
          </a:xfrm>
          <a:prstGeom prst="rect">
            <a:avLst/>
          </a:prstGeom>
          <a:noFill/>
        </p:spPr>
        <p:txBody>
          <a:bodyPr wrap="square" rtlCol="0">
            <a:spAutoFit/>
          </a:bodyPr>
          <a:lstStyle/>
          <a:p>
            <a:pPr algn="ctr"/>
            <a:r>
              <a:rPr lang="en-GB" sz="3200" b="1" dirty="0">
                <a:solidFill>
                  <a:srgbClr val="0070C0"/>
                </a:solidFill>
              </a:rPr>
              <a:t>Philemon 1</a:t>
            </a:r>
            <a:endParaRPr lang="en-GB" sz="3200" dirty="0">
              <a:solidFill>
                <a:srgbClr val="0070C0"/>
              </a:solidFill>
            </a:endParaRPr>
          </a:p>
        </p:txBody>
      </p:sp>
      <p:sp>
        <p:nvSpPr>
          <p:cNvPr id="2" name="TextBox 1"/>
          <p:cNvSpPr txBox="1"/>
          <p:nvPr/>
        </p:nvSpPr>
        <p:spPr>
          <a:xfrm>
            <a:off x="867916" y="1302026"/>
            <a:ext cx="7620603" cy="4401205"/>
          </a:xfrm>
          <a:prstGeom prst="rect">
            <a:avLst/>
          </a:prstGeom>
          <a:noFill/>
        </p:spPr>
        <p:txBody>
          <a:bodyPr wrap="square" rtlCol="0">
            <a:spAutoFit/>
          </a:bodyPr>
          <a:lstStyle/>
          <a:p>
            <a:pPr algn="just"/>
            <a:r>
              <a:rPr lang="en-GB" sz="2000" baseline="30000" dirty="0"/>
              <a:t>8 </a:t>
            </a:r>
            <a:r>
              <a:rPr lang="en-GB" sz="2000" dirty="0"/>
              <a:t>Accordingly, </a:t>
            </a:r>
            <a:r>
              <a:rPr lang="en-GB" sz="2000" b="1" dirty="0">
                <a:solidFill>
                  <a:srgbClr val="C00000"/>
                </a:solidFill>
              </a:rPr>
              <a:t>though I am bold enough in Christ to command you </a:t>
            </a:r>
            <a:r>
              <a:rPr lang="en-GB" sz="2000" dirty="0"/>
              <a:t>to do what is required, </a:t>
            </a:r>
            <a:r>
              <a:rPr lang="en-GB" sz="2000" baseline="30000" dirty="0"/>
              <a:t>9 </a:t>
            </a:r>
            <a:r>
              <a:rPr lang="en-GB" sz="2000" dirty="0"/>
              <a:t>yet for love's sake I prefer to appeal to you—I, Paul, an old man and now a prisoner also for Christ Jesus— </a:t>
            </a:r>
            <a:r>
              <a:rPr lang="en-GB" sz="2000" baseline="30000" dirty="0"/>
              <a:t>10</a:t>
            </a:r>
            <a:r>
              <a:rPr lang="en-GB" sz="2000" b="1" baseline="30000" dirty="0">
                <a:solidFill>
                  <a:srgbClr val="C00000"/>
                </a:solidFill>
              </a:rPr>
              <a:t> </a:t>
            </a:r>
            <a:r>
              <a:rPr lang="en-GB" sz="2000" b="1" dirty="0">
                <a:solidFill>
                  <a:srgbClr val="C00000"/>
                </a:solidFill>
              </a:rPr>
              <a:t>I appeal to you </a:t>
            </a:r>
            <a:r>
              <a:rPr lang="en-GB" sz="2000" dirty="0"/>
              <a:t>for my child, </a:t>
            </a:r>
            <a:r>
              <a:rPr lang="en-GB" sz="2000" dirty="0" err="1"/>
              <a:t>Onesimus</a:t>
            </a:r>
            <a:r>
              <a:rPr lang="en-GB" sz="2000" dirty="0"/>
              <a:t>, whose father I became in my imprisonment….</a:t>
            </a:r>
          </a:p>
          <a:p>
            <a:pPr algn="just"/>
            <a:endParaRPr lang="en-GB" sz="2000" dirty="0"/>
          </a:p>
          <a:p>
            <a:pPr algn="just"/>
            <a:r>
              <a:rPr lang="en-GB" sz="2000" baseline="30000" dirty="0"/>
              <a:t>15 </a:t>
            </a:r>
            <a:r>
              <a:rPr lang="en-GB" sz="2000" dirty="0"/>
              <a:t>For this perhaps is why he was parted from you for a while, that you might have him back for ever, </a:t>
            </a:r>
            <a:r>
              <a:rPr lang="en-GB" sz="2000" baseline="30000" dirty="0"/>
              <a:t>16 </a:t>
            </a:r>
            <a:r>
              <a:rPr lang="en-GB" sz="2000" b="1" dirty="0">
                <a:solidFill>
                  <a:srgbClr val="C00000"/>
                </a:solidFill>
              </a:rPr>
              <a:t>no longer as a slave </a:t>
            </a:r>
            <a:r>
              <a:rPr lang="en-GB" sz="2000" dirty="0"/>
              <a:t>but more than a slave, </a:t>
            </a:r>
            <a:r>
              <a:rPr lang="en-GB" sz="2000" b="1" dirty="0">
                <a:solidFill>
                  <a:srgbClr val="C00000"/>
                </a:solidFill>
              </a:rPr>
              <a:t>as a beloved brother</a:t>
            </a:r>
            <a:r>
              <a:rPr lang="en-GB" sz="2000" dirty="0"/>
              <a:t>…</a:t>
            </a:r>
          </a:p>
          <a:p>
            <a:pPr algn="just"/>
            <a:endParaRPr lang="en-GB" sz="2000" dirty="0"/>
          </a:p>
          <a:p>
            <a:pPr algn="just"/>
            <a:r>
              <a:rPr lang="en-GB" sz="2000" baseline="30000" dirty="0"/>
              <a:t>17 </a:t>
            </a:r>
            <a:r>
              <a:rPr lang="en-GB" sz="2000" dirty="0"/>
              <a:t>So if you consider me your partner, </a:t>
            </a:r>
            <a:r>
              <a:rPr lang="en-GB" sz="2000" b="1" dirty="0">
                <a:solidFill>
                  <a:srgbClr val="C00000"/>
                </a:solidFill>
              </a:rPr>
              <a:t>receive him as you would receive me</a:t>
            </a:r>
            <a:r>
              <a:rPr lang="en-GB" sz="2000" dirty="0"/>
              <a:t>.</a:t>
            </a:r>
          </a:p>
          <a:p>
            <a:pPr algn="just"/>
            <a:endParaRPr lang="en-GB" sz="2000" dirty="0"/>
          </a:p>
          <a:p>
            <a:pPr algn="just"/>
            <a:r>
              <a:rPr lang="en-GB" sz="2000" baseline="30000" dirty="0"/>
              <a:t>21 </a:t>
            </a:r>
            <a:r>
              <a:rPr lang="en-GB" sz="2000" b="1" dirty="0">
                <a:solidFill>
                  <a:srgbClr val="C00000"/>
                </a:solidFill>
              </a:rPr>
              <a:t>Confident of your obedience</a:t>
            </a:r>
            <a:r>
              <a:rPr lang="en-GB" sz="2000" dirty="0"/>
              <a:t>, I write to you, knowing that you will do even more than I say.</a:t>
            </a:r>
          </a:p>
        </p:txBody>
      </p:sp>
    </p:spTree>
    <p:extLst>
      <p:ext uri="{BB962C8B-B14F-4D97-AF65-F5344CB8AC3E}">
        <p14:creationId xmlns:p14="http://schemas.microsoft.com/office/powerpoint/2010/main" val="2608822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909746" y="65194"/>
            <a:ext cx="7324507" cy="1143000"/>
          </a:xfrm>
        </p:spPr>
        <p:txBody>
          <a:bodyPr>
            <a:normAutofit/>
          </a:bodyPr>
          <a:lstStyle/>
          <a:p>
            <a:r>
              <a:rPr lang="en-GB" u="sng" dirty="0">
                <a:solidFill>
                  <a:srgbClr val="FFC000"/>
                </a:solidFill>
              </a:rPr>
              <a:t>Slavery in the Bible</a:t>
            </a:r>
            <a:endParaRPr lang="en-GB" dirty="0"/>
          </a:p>
        </p:txBody>
      </p:sp>
      <p:sp>
        <p:nvSpPr>
          <p:cNvPr id="22" name="TextBox 21"/>
          <p:cNvSpPr txBox="1"/>
          <p:nvPr/>
        </p:nvSpPr>
        <p:spPr>
          <a:xfrm>
            <a:off x="909746" y="1208194"/>
            <a:ext cx="7802454" cy="4647426"/>
          </a:xfrm>
          <a:prstGeom prst="rect">
            <a:avLst/>
          </a:prstGeom>
          <a:noFill/>
        </p:spPr>
        <p:txBody>
          <a:bodyPr wrap="square" rtlCol="0">
            <a:spAutoFit/>
          </a:bodyPr>
          <a:lstStyle/>
          <a:p>
            <a:pPr marL="285750" indent="-285750">
              <a:buFont typeface="Wingdings" panose="05000000000000000000" pitchFamily="2" charset="2"/>
              <a:buChar char="v"/>
            </a:pPr>
            <a:r>
              <a:rPr lang="en-GB" sz="2400" dirty="0">
                <a:solidFill>
                  <a:schemeClr val="bg1"/>
                </a:solidFill>
              </a:rPr>
              <a:t>Consequence of the fall </a:t>
            </a:r>
            <a:r>
              <a:rPr lang="en-GB" dirty="0">
                <a:solidFill>
                  <a:schemeClr val="bg1">
                    <a:lumMod val="85000"/>
                  </a:schemeClr>
                </a:solidFill>
              </a:rPr>
              <a:t>(Genesis 1:28) </a:t>
            </a:r>
          </a:p>
          <a:p>
            <a:pPr marL="285750" indent="-285750">
              <a:buFont typeface="Wingdings" panose="05000000000000000000" pitchFamily="2" charset="2"/>
              <a:buChar char="v"/>
            </a:pPr>
            <a:endParaRPr lang="en-GB" sz="2400" dirty="0">
              <a:solidFill>
                <a:schemeClr val="bg1"/>
              </a:solidFill>
            </a:endParaRPr>
          </a:p>
          <a:p>
            <a:pPr marL="285750" indent="-285750">
              <a:buFont typeface="Wingdings" panose="05000000000000000000" pitchFamily="2" charset="2"/>
              <a:buChar char="v"/>
            </a:pPr>
            <a:r>
              <a:rPr lang="en-GB" sz="2400" dirty="0">
                <a:solidFill>
                  <a:schemeClr val="bg1"/>
                </a:solidFill>
              </a:rPr>
              <a:t>All experience slavery to sin </a:t>
            </a:r>
            <a:r>
              <a:rPr lang="en-GB" dirty="0">
                <a:solidFill>
                  <a:schemeClr val="bg1">
                    <a:lumMod val="85000"/>
                  </a:schemeClr>
                </a:solidFill>
              </a:rPr>
              <a:t>(Romans 6)</a:t>
            </a:r>
          </a:p>
          <a:p>
            <a:pPr marL="285750" indent="-285750">
              <a:buFont typeface="Wingdings" panose="05000000000000000000" pitchFamily="2" charset="2"/>
              <a:buChar char="v"/>
            </a:pPr>
            <a:endParaRPr lang="en-GB" sz="2400" dirty="0">
              <a:solidFill>
                <a:schemeClr val="bg1"/>
              </a:solidFill>
            </a:endParaRPr>
          </a:p>
          <a:p>
            <a:pPr marL="285750" indent="-285750">
              <a:buFont typeface="Wingdings" panose="05000000000000000000" pitchFamily="2" charset="2"/>
              <a:buChar char="v"/>
            </a:pPr>
            <a:r>
              <a:rPr lang="en-GB" sz="2400" dirty="0">
                <a:solidFill>
                  <a:schemeClr val="bg1"/>
                </a:solidFill>
              </a:rPr>
              <a:t>God is no respecter of persons </a:t>
            </a:r>
            <a:r>
              <a:rPr lang="en-GB" dirty="0">
                <a:solidFill>
                  <a:schemeClr val="bg1">
                    <a:lumMod val="85000"/>
                  </a:schemeClr>
                </a:solidFill>
              </a:rPr>
              <a:t>(Acts 10:34, Romans 2:11)</a:t>
            </a:r>
            <a:r>
              <a:rPr lang="en-GB" sz="2400" dirty="0">
                <a:solidFill>
                  <a:schemeClr val="bg1"/>
                </a:solidFill>
              </a:rPr>
              <a:t>:</a:t>
            </a:r>
          </a:p>
          <a:p>
            <a:r>
              <a:rPr lang="en-GB" sz="2400" dirty="0">
                <a:solidFill>
                  <a:schemeClr val="bg1"/>
                </a:solidFill>
              </a:rPr>
              <a:t>	</a:t>
            </a:r>
            <a:r>
              <a:rPr lang="en-GB" sz="2000" dirty="0">
                <a:solidFill>
                  <a:schemeClr val="bg1">
                    <a:lumMod val="85000"/>
                  </a:schemeClr>
                </a:solidFill>
              </a:rPr>
              <a:t>Joseph, Children of Israel, Daniel, Shadrach, </a:t>
            </a:r>
            <a:r>
              <a:rPr lang="en-GB" sz="2000" dirty="0" err="1">
                <a:solidFill>
                  <a:schemeClr val="bg1">
                    <a:lumMod val="85000"/>
                  </a:schemeClr>
                </a:solidFill>
              </a:rPr>
              <a:t>Misheck</a:t>
            </a:r>
            <a:r>
              <a:rPr lang="en-GB" sz="2000" dirty="0">
                <a:solidFill>
                  <a:schemeClr val="bg1">
                    <a:lumMod val="85000"/>
                  </a:schemeClr>
                </a:solidFill>
              </a:rPr>
              <a:t>, Abed-</a:t>
            </a:r>
            <a:r>
              <a:rPr lang="en-GB" sz="2000" dirty="0" err="1">
                <a:solidFill>
                  <a:schemeClr val="bg1">
                    <a:lumMod val="85000"/>
                  </a:schemeClr>
                </a:solidFill>
              </a:rPr>
              <a:t>Nego</a:t>
            </a:r>
            <a:r>
              <a:rPr lang="en-GB" sz="2000" dirty="0">
                <a:solidFill>
                  <a:schemeClr val="bg1">
                    <a:lumMod val="85000"/>
                  </a:schemeClr>
                </a:solidFill>
              </a:rPr>
              <a:t>, 	Esther, Nehemiah, Ezekiel, Zerubbabel, Ezra</a:t>
            </a:r>
          </a:p>
          <a:p>
            <a:pPr marL="285750" indent="-285750">
              <a:buFont typeface="Wingdings" panose="05000000000000000000" pitchFamily="2" charset="2"/>
              <a:buChar char="v"/>
            </a:pPr>
            <a:endParaRPr lang="en-GB" sz="2400" dirty="0">
              <a:solidFill>
                <a:schemeClr val="bg1"/>
              </a:solidFill>
            </a:endParaRPr>
          </a:p>
          <a:p>
            <a:pPr marL="285750" indent="-285750">
              <a:buFont typeface="Wingdings" panose="05000000000000000000" pitchFamily="2" charset="2"/>
              <a:buChar char="v"/>
            </a:pPr>
            <a:r>
              <a:rPr lang="en-GB" sz="2400" dirty="0">
                <a:solidFill>
                  <a:schemeClr val="bg1"/>
                </a:solidFill>
              </a:rPr>
              <a:t>Great example: Children of Israel in Egypt </a:t>
            </a:r>
            <a:r>
              <a:rPr lang="en-GB" dirty="0">
                <a:solidFill>
                  <a:schemeClr val="bg1">
                    <a:lumMod val="85000"/>
                  </a:schemeClr>
                </a:solidFill>
              </a:rPr>
              <a:t>(Exodus 12) </a:t>
            </a:r>
            <a:endParaRPr lang="en-GB" sz="2400" dirty="0">
              <a:solidFill>
                <a:schemeClr val="bg1">
                  <a:lumMod val="85000"/>
                </a:schemeClr>
              </a:solidFill>
            </a:endParaRPr>
          </a:p>
          <a:p>
            <a:pPr marL="285750" indent="-285750">
              <a:buFont typeface="Wingdings" panose="05000000000000000000" pitchFamily="2" charset="2"/>
              <a:buChar char="v"/>
            </a:pPr>
            <a:endParaRPr lang="en-GB" sz="2400" dirty="0">
              <a:solidFill>
                <a:schemeClr val="bg1"/>
              </a:solidFill>
            </a:endParaRPr>
          </a:p>
          <a:p>
            <a:pPr marL="285750" indent="-285750">
              <a:buFont typeface="Wingdings" panose="05000000000000000000" pitchFamily="2" charset="2"/>
              <a:buChar char="v"/>
            </a:pPr>
            <a:r>
              <a:rPr lang="en-GB" sz="2400" dirty="0">
                <a:solidFill>
                  <a:schemeClr val="bg1"/>
                </a:solidFill>
              </a:rPr>
              <a:t>Greatest example: Jesus </a:t>
            </a:r>
            <a:r>
              <a:rPr lang="en-GB" dirty="0">
                <a:solidFill>
                  <a:schemeClr val="bg1">
                    <a:lumMod val="85000"/>
                  </a:schemeClr>
                </a:solidFill>
              </a:rPr>
              <a:t>(Philippians 2:7)</a:t>
            </a:r>
          </a:p>
          <a:p>
            <a:r>
              <a:rPr lang="en-GB" dirty="0">
                <a:solidFill>
                  <a:schemeClr val="bg1">
                    <a:lumMod val="85000"/>
                  </a:schemeClr>
                </a:solidFill>
              </a:rPr>
              <a:t>	Hagar or Sarah, Ismail or Isaac, Law or Promise</a:t>
            </a:r>
          </a:p>
          <a:p>
            <a:endParaRPr lang="en-GB" dirty="0"/>
          </a:p>
        </p:txBody>
      </p:sp>
    </p:spTree>
    <p:extLst>
      <p:ext uri="{BB962C8B-B14F-4D97-AF65-F5344CB8AC3E}">
        <p14:creationId xmlns:p14="http://schemas.microsoft.com/office/powerpoint/2010/main" val="668191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909746" y="65194"/>
            <a:ext cx="7324507" cy="1143000"/>
          </a:xfrm>
        </p:spPr>
        <p:txBody>
          <a:bodyPr>
            <a:normAutofit/>
          </a:bodyPr>
          <a:lstStyle/>
          <a:p>
            <a:r>
              <a:rPr lang="en-GB" u="sng" dirty="0">
                <a:solidFill>
                  <a:srgbClr val="FFC000"/>
                </a:solidFill>
              </a:rPr>
              <a:t>Comparison</a:t>
            </a:r>
            <a:endParaRPr lang="en-GB" dirty="0"/>
          </a:p>
        </p:txBody>
      </p:sp>
      <p:sp>
        <p:nvSpPr>
          <p:cNvPr id="6" name="Content Placeholder 5"/>
          <p:cNvSpPr>
            <a:spLocks noGrp="1"/>
          </p:cNvSpPr>
          <p:nvPr>
            <p:ph idx="1"/>
          </p:nvPr>
        </p:nvSpPr>
        <p:spPr>
          <a:xfrm>
            <a:off x="457200" y="1166018"/>
            <a:ext cx="8229600" cy="4525963"/>
          </a:xfrm>
        </p:spPr>
        <p:txBody>
          <a:bodyPr>
            <a:normAutofit/>
          </a:bodyPr>
          <a:lstStyle/>
          <a:p>
            <a:pPr marL="0" indent="0" algn="just">
              <a:buNone/>
            </a:pPr>
            <a:endParaRPr lang="en-GB" dirty="0">
              <a:solidFill>
                <a:schemeClr val="bg1"/>
              </a:solidFill>
            </a:endParaRPr>
          </a:p>
          <a:p>
            <a:pPr marL="0" indent="0" algn="just">
              <a:buNone/>
            </a:pPr>
            <a:endParaRPr lang="en-GB" dirty="0">
              <a:solidFill>
                <a:schemeClr val="bg1"/>
              </a:solidFill>
            </a:endParaRPr>
          </a:p>
        </p:txBody>
      </p:sp>
      <p:sp>
        <p:nvSpPr>
          <p:cNvPr id="10" name="Down Arrow 9"/>
          <p:cNvSpPr/>
          <p:nvPr/>
        </p:nvSpPr>
        <p:spPr>
          <a:xfrm rot="5400000">
            <a:off x="5847867" y="4266800"/>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Down Arrow 10"/>
          <p:cNvSpPr/>
          <p:nvPr/>
        </p:nvSpPr>
        <p:spPr>
          <a:xfrm rot="5400000">
            <a:off x="1970657" y="4638894"/>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2311922" y="4645854"/>
            <a:ext cx="1657546"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Slave of Allah</a:t>
            </a:r>
          </a:p>
        </p:txBody>
      </p:sp>
      <p:sp>
        <p:nvSpPr>
          <p:cNvPr id="14" name="TextBox 13"/>
          <p:cNvSpPr txBox="1"/>
          <p:nvPr/>
        </p:nvSpPr>
        <p:spPr>
          <a:xfrm>
            <a:off x="6230449" y="4276522"/>
            <a:ext cx="1358128"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Slave to sin</a:t>
            </a:r>
          </a:p>
        </p:txBody>
      </p:sp>
      <p:sp>
        <p:nvSpPr>
          <p:cNvPr id="15" name="Rounded Rectangle 14"/>
          <p:cNvSpPr/>
          <p:nvPr/>
        </p:nvSpPr>
        <p:spPr>
          <a:xfrm rot="5400000">
            <a:off x="3846788" y="3203210"/>
            <a:ext cx="3377538" cy="451581"/>
          </a:xfrm>
          <a:prstGeom prst="roundRect">
            <a:avLst/>
          </a:prstGeom>
          <a:gradFill flip="none" rotWithShape="1">
            <a:gsLst>
              <a:gs pos="0">
                <a:srgbClr val="92D050"/>
              </a:gs>
              <a:gs pos="50000">
                <a:srgbClr val="FFC000"/>
              </a:gs>
              <a:gs pos="99000">
                <a:srgbClr val="92D050"/>
              </a:gs>
              <a:gs pos="87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ounded Rectangle 15"/>
          <p:cNvSpPr/>
          <p:nvPr/>
        </p:nvSpPr>
        <p:spPr>
          <a:xfrm rot="5400000">
            <a:off x="-37960" y="3216591"/>
            <a:ext cx="3377538" cy="451581"/>
          </a:xfrm>
          <a:prstGeom prst="roundRect">
            <a:avLst/>
          </a:prstGeom>
          <a:gradFill flip="none" rotWithShape="1">
            <a:gsLst>
              <a:gs pos="0">
                <a:srgbClr val="92D050"/>
              </a:gs>
              <a:gs pos="50000">
                <a:srgbClr val="FFC000"/>
              </a:gs>
              <a:gs pos="100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6218548" y="1939686"/>
            <a:ext cx="1728248"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Child of God</a:t>
            </a:r>
          </a:p>
        </p:txBody>
      </p:sp>
      <p:sp>
        <p:nvSpPr>
          <p:cNvPr id="18" name="Down Arrow 17"/>
          <p:cNvSpPr/>
          <p:nvPr/>
        </p:nvSpPr>
        <p:spPr>
          <a:xfrm rot="5400000">
            <a:off x="5857186" y="1931946"/>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Down Arrow 18"/>
          <p:cNvSpPr/>
          <p:nvPr/>
        </p:nvSpPr>
        <p:spPr>
          <a:xfrm rot="5400000">
            <a:off x="1970656" y="1915571"/>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p:cNvSpPr txBox="1"/>
          <p:nvPr/>
        </p:nvSpPr>
        <p:spPr>
          <a:xfrm>
            <a:off x="2333800" y="1952435"/>
            <a:ext cx="1657546"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Slave of Allah</a:t>
            </a:r>
          </a:p>
        </p:txBody>
      </p:sp>
      <p:sp>
        <p:nvSpPr>
          <p:cNvPr id="7" name="TextBox 6"/>
          <p:cNvSpPr txBox="1"/>
          <p:nvPr/>
        </p:nvSpPr>
        <p:spPr>
          <a:xfrm>
            <a:off x="5227733" y="2906840"/>
            <a:ext cx="2046283" cy="830997"/>
          </a:xfrm>
          <a:prstGeom prst="rect">
            <a:avLst/>
          </a:prstGeom>
          <a:solidFill>
            <a:srgbClr val="00B0F0"/>
          </a:solidFill>
        </p:spPr>
        <p:txBody>
          <a:bodyPr wrap="square" rtlCol="0">
            <a:spAutoFit/>
          </a:bodyPr>
          <a:lstStyle/>
          <a:p>
            <a:pPr algn="r"/>
            <a:r>
              <a:rPr lang="en-GB" sz="2400" b="1" dirty="0"/>
              <a:t>Through</a:t>
            </a:r>
          </a:p>
          <a:p>
            <a:pPr algn="r"/>
            <a:r>
              <a:rPr lang="en-GB" sz="2400" b="1" dirty="0"/>
              <a:t>Christ</a:t>
            </a:r>
          </a:p>
        </p:txBody>
      </p:sp>
      <p:sp>
        <p:nvSpPr>
          <p:cNvPr id="8" name="TextBox 7"/>
          <p:cNvSpPr txBox="1"/>
          <p:nvPr/>
        </p:nvSpPr>
        <p:spPr>
          <a:xfrm>
            <a:off x="1876600" y="1118648"/>
            <a:ext cx="1532466" cy="461665"/>
          </a:xfrm>
          <a:prstGeom prst="rect">
            <a:avLst/>
          </a:prstGeom>
          <a:noFill/>
        </p:spPr>
        <p:txBody>
          <a:bodyPr wrap="square" rtlCol="0">
            <a:spAutoFit/>
          </a:bodyPr>
          <a:lstStyle/>
          <a:p>
            <a:r>
              <a:rPr lang="en-GB" sz="2400" b="1" dirty="0">
                <a:solidFill>
                  <a:srgbClr val="FFC000"/>
                </a:solidFill>
              </a:rPr>
              <a:t>Islam</a:t>
            </a:r>
          </a:p>
        </p:txBody>
      </p:sp>
      <p:sp>
        <p:nvSpPr>
          <p:cNvPr id="21" name="TextBox 20"/>
          <p:cNvSpPr txBox="1"/>
          <p:nvPr/>
        </p:nvSpPr>
        <p:spPr>
          <a:xfrm>
            <a:off x="5923665" y="1163021"/>
            <a:ext cx="1781001" cy="461665"/>
          </a:xfrm>
          <a:prstGeom prst="rect">
            <a:avLst/>
          </a:prstGeom>
          <a:noFill/>
        </p:spPr>
        <p:txBody>
          <a:bodyPr wrap="square" rtlCol="0">
            <a:spAutoFit/>
          </a:bodyPr>
          <a:lstStyle/>
          <a:p>
            <a:r>
              <a:rPr lang="en-GB" sz="2400" b="1" dirty="0">
                <a:solidFill>
                  <a:srgbClr val="FFC000"/>
                </a:solidFill>
              </a:rPr>
              <a:t>Christianity</a:t>
            </a:r>
          </a:p>
        </p:txBody>
      </p:sp>
      <p:sp>
        <p:nvSpPr>
          <p:cNvPr id="22" name="TextBox 21"/>
          <p:cNvSpPr txBox="1"/>
          <p:nvPr/>
        </p:nvSpPr>
        <p:spPr>
          <a:xfrm>
            <a:off x="6253536" y="4805008"/>
            <a:ext cx="221990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Made in God’s image</a:t>
            </a:r>
          </a:p>
        </p:txBody>
      </p:sp>
      <p:sp>
        <p:nvSpPr>
          <p:cNvPr id="23" name="Down Arrow 22"/>
          <p:cNvSpPr/>
          <p:nvPr/>
        </p:nvSpPr>
        <p:spPr>
          <a:xfrm rot="5400000">
            <a:off x="5873801" y="4790854"/>
            <a:ext cx="311085" cy="443060"/>
          </a:xfrm>
          <a:prstGeom prst="downArrow">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4484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7" grpId="0" animBg="1"/>
      <p:bldP spid="22" grpId="0" animBg="1"/>
      <p:bldP spid="2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1085116" y="736736"/>
            <a:ext cx="7186204" cy="4628403"/>
          </a:xfrm>
          <a:prstGeom prst="rect">
            <a:avLst/>
          </a:prstGeom>
        </p:spPr>
      </p:pic>
    </p:spTree>
    <p:extLst>
      <p:ext uri="{BB962C8B-B14F-4D97-AF65-F5344CB8AC3E}">
        <p14:creationId xmlns:p14="http://schemas.microsoft.com/office/powerpoint/2010/main" val="995983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Further Comparisons</a:t>
            </a:r>
            <a:endParaRPr lang="en-GB" sz="3200" dirty="0">
              <a:solidFill>
                <a:srgbClr val="0070C0"/>
              </a:solidFill>
            </a:endParaRPr>
          </a:p>
        </p:txBody>
      </p:sp>
      <p:graphicFrame>
        <p:nvGraphicFramePr>
          <p:cNvPr id="8" name="Table 7"/>
          <p:cNvGraphicFramePr>
            <a:graphicFrameLocks noGrp="1"/>
          </p:cNvGraphicFramePr>
          <p:nvPr/>
        </p:nvGraphicFramePr>
        <p:xfrm>
          <a:off x="641926" y="1145047"/>
          <a:ext cx="7860148" cy="4785360"/>
        </p:xfrm>
        <a:graphic>
          <a:graphicData uri="http://schemas.openxmlformats.org/drawingml/2006/table">
            <a:tbl>
              <a:tblPr firstRow="1" bandRow="1">
                <a:tableStyleId>{5C22544A-7EE6-4342-B048-85BDC9FD1C3A}</a:tableStyleId>
              </a:tblPr>
              <a:tblGrid>
                <a:gridCol w="3930074">
                  <a:extLst>
                    <a:ext uri="{9D8B030D-6E8A-4147-A177-3AD203B41FA5}">
                      <a16:colId xmlns:a16="http://schemas.microsoft.com/office/drawing/2014/main" val="2791575078"/>
                    </a:ext>
                  </a:extLst>
                </a:gridCol>
                <a:gridCol w="3930074">
                  <a:extLst>
                    <a:ext uri="{9D8B030D-6E8A-4147-A177-3AD203B41FA5}">
                      <a16:colId xmlns:a16="http://schemas.microsoft.com/office/drawing/2014/main" val="3566698109"/>
                    </a:ext>
                  </a:extLst>
                </a:gridCol>
              </a:tblGrid>
              <a:tr h="370840">
                <a:tc>
                  <a:txBody>
                    <a:bodyPr/>
                    <a:lstStyle/>
                    <a:p>
                      <a:r>
                        <a:rPr lang="en-GB" sz="2000" dirty="0"/>
                        <a:t>Christianity</a:t>
                      </a:r>
                    </a:p>
                  </a:txBody>
                  <a:tcPr/>
                </a:tc>
                <a:tc>
                  <a:txBody>
                    <a:bodyPr/>
                    <a:lstStyle/>
                    <a:p>
                      <a:r>
                        <a:rPr lang="en-GB" sz="2000" dirty="0"/>
                        <a:t>Islam</a:t>
                      </a:r>
                    </a:p>
                  </a:txBody>
                  <a:tcPr/>
                </a:tc>
                <a:extLst>
                  <a:ext uri="{0D108BD9-81ED-4DB2-BD59-A6C34878D82A}">
                    <a16:rowId xmlns:a16="http://schemas.microsoft.com/office/drawing/2014/main" val="1003215913"/>
                  </a:ext>
                </a:extLst>
              </a:tr>
              <a:tr h="370840">
                <a:tc>
                  <a:txBody>
                    <a:bodyPr/>
                    <a:lstStyle/>
                    <a:p>
                      <a:r>
                        <a:rPr lang="en-GB" sz="2000" dirty="0"/>
                        <a:t>Narrative – Slavery to Freedom</a:t>
                      </a:r>
                    </a:p>
                  </a:txBody>
                  <a:tcPr/>
                </a:tc>
                <a:tc>
                  <a:txBody>
                    <a:bodyPr/>
                    <a:lstStyle/>
                    <a:p>
                      <a:r>
                        <a:rPr lang="en-GB" sz="2000" dirty="0"/>
                        <a:t>Narrative</a:t>
                      </a:r>
                      <a:r>
                        <a:rPr lang="en-GB" sz="2000" baseline="0" dirty="0"/>
                        <a:t> – Slavery to Slavery</a:t>
                      </a:r>
                      <a:endParaRPr lang="en-GB" sz="2000" dirty="0"/>
                    </a:p>
                  </a:txBody>
                  <a:tcPr/>
                </a:tc>
                <a:extLst>
                  <a:ext uri="{0D108BD9-81ED-4DB2-BD59-A6C34878D82A}">
                    <a16:rowId xmlns:a16="http://schemas.microsoft.com/office/drawing/2014/main" val="254120503"/>
                  </a:ext>
                </a:extLst>
              </a:tr>
              <a:tr h="370840">
                <a:tc>
                  <a:txBody>
                    <a:bodyPr/>
                    <a:lstStyle/>
                    <a:p>
                      <a:r>
                        <a:rPr lang="en-GB" sz="2000" dirty="0"/>
                        <a:t>Voluntary</a:t>
                      </a:r>
                    </a:p>
                  </a:txBody>
                  <a:tcPr/>
                </a:tc>
                <a:tc>
                  <a:txBody>
                    <a:bodyPr/>
                    <a:lstStyle/>
                    <a:p>
                      <a:r>
                        <a:rPr lang="en-GB" sz="2000" dirty="0"/>
                        <a:t>Involuntary</a:t>
                      </a:r>
                    </a:p>
                  </a:txBody>
                  <a:tcPr/>
                </a:tc>
                <a:extLst>
                  <a:ext uri="{0D108BD9-81ED-4DB2-BD59-A6C34878D82A}">
                    <a16:rowId xmlns:a16="http://schemas.microsoft.com/office/drawing/2014/main" val="1771961282"/>
                  </a:ext>
                </a:extLst>
              </a:tr>
              <a:tr h="370840">
                <a:tc>
                  <a:txBody>
                    <a:bodyPr/>
                    <a:lstStyle/>
                    <a:p>
                      <a:r>
                        <a:rPr lang="en-GB" sz="2000" dirty="0"/>
                        <a:t>Freedom in YHWH wa</a:t>
                      </a:r>
                      <a:r>
                        <a:rPr lang="en-GB" sz="2000" baseline="0" dirty="0"/>
                        <a:t>s always the plan</a:t>
                      </a:r>
                      <a:endParaRPr lang="en-GB" sz="2000" dirty="0"/>
                    </a:p>
                  </a:txBody>
                  <a:tcPr/>
                </a:tc>
                <a:tc>
                  <a:txBody>
                    <a:bodyPr/>
                    <a:lstStyle/>
                    <a:p>
                      <a:r>
                        <a:rPr lang="en-GB" sz="2000" dirty="0"/>
                        <a:t>Slave to Allah always</a:t>
                      </a:r>
                      <a:r>
                        <a:rPr lang="en-GB" sz="2000" baseline="0" dirty="0"/>
                        <a:t> the plan</a:t>
                      </a:r>
                      <a:endParaRPr lang="en-GB" sz="2000" dirty="0"/>
                    </a:p>
                  </a:txBody>
                  <a:tcPr/>
                </a:tc>
                <a:extLst>
                  <a:ext uri="{0D108BD9-81ED-4DB2-BD59-A6C34878D82A}">
                    <a16:rowId xmlns:a16="http://schemas.microsoft.com/office/drawing/2014/main" val="3411860758"/>
                  </a:ext>
                </a:extLst>
              </a:tr>
              <a:tr h="370840">
                <a:tc>
                  <a:txBody>
                    <a:bodyPr/>
                    <a:lstStyle/>
                    <a:p>
                      <a:r>
                        <a:rPr lang="en-GB" sz="2000" dirty="0"/>
                        <a:t>Jesus did not trade or</a:t>
                      </a:r>
                      <a:r>
                        <a:rPr lang="en-GB" sz="2000" baseline="0" dirty="0"/>
                        <a:t> own slaves</a:t>
                      </a:r>
                      <a:endParaRPr lang="en-GB" sz="2000" dirty="0"/>
                    </a:p>
                  </a:txBody>
                  <a:tcPr/>
                </a:tc>
                <a:tc>
                  <a:txBody>
                    <a:bodyPr/>
                    <a:lstStyle/>
                    <a:p>
                      <a:r>
                        <a:rPr lang="en-GB" sz="2000" dirty="0"/>
                        <a:t>Muhammad traded and</a:t>
                      </a:r>
                      <a:r>
                        <a:rPr lang="en-GB" sz="2000" baseline="0" dirty="0"/>
                        <a:t> owned slaves</a:t>
                      </a:r>
                      <a:endParaRPr lang="en-GB" sz="2000" dirty="0"/>
                    </a:p>
                  </a:txBody>
                  <a:tcPr/>
                </a:tc>
                <a:extLst>
                  <a:ext uri="{0D108BD9-81ED-4DB2-BD59-A6C34878D82A}">
                    <a16:rowId xmlns:a16="http://schemas.microsoft.com/office/drawing/2014/main" val="2012552063"/>
                  </a:ext>
                </a:extLst>
              </a:tr>
              <a:tr h="370840">
                <a:tc>
                  <a:txBody>
                    <a:bodyPr/>
                    <a:lstStyle/>
                    <a:p>
                      <a:r>
                        <a:rPr lang="en-GB" sz="2000" dirty="0"/>
                        <a:t>Jesus set the world free</a:t>
                      </a:r>
                    </a:p>
                  </a:txBody>
                  <a:tcPr/>
                </a:tc>
                <a:tc>
                  <a:txBody>
                    <a:bodyPr/>
                    <a:lstStyle/>
                    <a:p>
                      <a:r>
                        <a:rPr lang="en-GB" sz="2000" dirty="0"/>
                        <a:t>Muhammad bought</a:t>
                      </a:r>
                      <a:r>
                        <a:rPr lang="en-GB" sz="2000" baseline="0" dirty="0"/>
                        <a:t> more slaves than he “freed”</a:t>
                      </a:r>
                      <a:endParaRPr lang="en-GB" sz="2000" dirty="0"/>
                    </a:p>
                  </a:txBody>
                  <a:tcPr/>
                </a:tc>
                <a:extLst>
                  <a:ext uri="{0D108BD9-81ED-4DB2-BD59-A6C34878D82A}">
                    <a16:rowId xmlns:a16="http://schemas.microsoft.com/office/drawing/2014/main" val="1631251212"/>
                  </a:ext>
                </a:extLst>
              </a:tr>
              <a:tr h="370840">
                <a:tc>
                  <a:txBody>
                    <a:bodyPr/>
                    <a:lstStyle/>
                    <a:p>
                      <a:r>
                        <a:rPr lang="en-GB" sz="2000" dirty="0"/>
                        <a:t>Our freedom</a:t>
                      </a:r>
                      <a:r>
                        <a:rPr lang="en-GB" sz="2000" baseline="0" dirty="0"/>
                        <a:t> was costly</a:t>
                      </a:r>
                      <a:endParaRPr lang="en-GB" sz="2000" dirty="0"/>
                    </a:p>
                  </a:txBody>
                  <a:tcPr/>
                </a:tc>
                <a:tc>
                  <a:txBody>
                    <a:bodyPr/>
                    <a:lstStyle/>
                    <a:p>
                      <a:r>
                        <a:rPr lang="en-GB" sz="2000" dirty="0"/>
                        <a:t>Freedom is a mere monetary</a:t>
                      </a:r>
                      <a:r>
                        <a:rPr lang="en-GB" sz="2000" baseline="0" dirty="0"/>
                        <a:t> value</a:t>
                      </a:r>
                      <a:endParaRPr lang="en-GB" sz="2000" dirty="0"/>
                    </a:p>
                  </a:txBody>
                  <a:tcPr/>
                </a:tc>
                <a:extLst>
                  <a:ext uri="{0D108BD9-81ED-4DB2-BD59-A6C34878D82A}">
                    <a16:rowId xmlns:a16="http://schemas.microsoft.com/office/drawing/2014/main" val="579256472"/>
                  </a:ext>
                </a:extLst>
              </a:tr>
              <a:tr h="370840">
                <a:tc>
                  <a:txBody>
                    <a:bodyPr/>
                    <a:lstStyle/>
                    <a:p>
                      <a:r>
                        <a:rPr lang="en-GB" sz="2000" dirty="0"/>
                        <a:t>Colour</a:t>
                      </a:r>
                      <a:r>
                        <a:rPr lang="en-GB" sz="2000" baseline="0" dirty="0"/>
                        <a:t> not important</a:t>
                      </a:r>
                      <a:endParaRPr lang="en-GB" sz="2000" dirty="0"/>
                    </a:p>
                  </a:txBody>
                  <a:tcPr/>
                </a:tc>
                <a:tc>
                  <a:txBody>
                    <a:bodyPr/>
                    <a:lstStyle/>
                    <a:p>
                      <a:r>
                        <a:rPr lang="en-GB" sz="2000" dirty="0"/>
                        <a:t>Colour</a:t>
                      </a:r>
                      <a:r>
                        <a:rPr lang="en-GB" sz="2000" baseline="0" dirty="0"/>
                        <a:t> frequently mentioned</a:t>
                      </a:r>
                      <a:endParaRPr lang="en-GB" sz="2000" dirty="0"/>
                    </a:p>
                  </a:txBody>
                  <a:tcPr/>
                </a:tc>
                <a:extLst>
                  <a:ext uri="{0D108BD9-81ED-4DB2-BD59-A6C34878D82A}">
                    <a16:rowId xmlns:a16="http://schemas.microsoft.com/office/drawing/2014/main" val="655863182"/>
                  </a:ext>
                </a:extLst>
              </a:tr>
              <a:tr h="370840">
                <a:tc>
                  <a:txBody>
                    <a:bodyPr/>
                    <a:lstStyle/>
                    <a:p>
                      <a:r>
                        <a:rPr lang="en-GB" sz="2000" dirty="0"/>
                        <a:t>God Himself fought</a:t>
                      </a:r>
                      <a:r>
                        <a:rPr lang="en-GB" sz="2000" baseline="0" dirty="0"/>
                        <a:t> for our freedom</a:t>
                      </a:r>
                      <a:endParaRPr lang="en-GB" sz="2000" dirty="0"/>
                    </a:p>
                  </a:txBody>
                  <a:tcPr/>
                </a:tc>
                <a:tc>
                  <a:txBody>
                    <a:bodyPr/>
                    <a:lstStyle/>
                    <a:p>
                      <a:r>
                        <a:rPr lang="en-GB" sz="2000" dirty="0"/>
                        <a:t>Muhammad fought to capture slaves</a:t>
                      </a:r>
                    </a:p>
                  </a:txBody>
                  <a:tcPr/>
                </a:tc>
                <a:extLst>
                  <a:ext uri="{0D108BD9-81ED-4DB2-BD59-A6C34878D82A}">
                    <a16:rowId xmlns:a16="http://schemas.microsoft.com/office/drawing/2014/main" val="858792953"/>
                  </a:ext>
                </a:extLst>
              </a:tr>
            </a:tbl>
          </a:graphicData>
        </a:graphic>
      </p:graphicFrame>
    </p:spTree>
    <p:extLst>
      <p:ext uri="{BB962C8B-B14F-4D97-AF65-F5344CB8AC3E}">
        <p14:creationId xmlns:p14="http://schemas.microsoft.com/office/powerpoint/2010/main" val="2410944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392"/>
            <a:ext cx="9144000" cy="6858000"/>
          </a:xfrm>
          <a:prstGeom prst="rect">
            <a:avLst/>
          </a:prstGeom>
        </p:spPr>
      </p:pic>
      <p:sp>
        <p:nvSpPr>
          <p:cNvPr id="5" name="TextBox 4"/>
          <p:cNvSpPr txBox="1"/>
          <p:nvPr/>
        </p:nvSpPr>
        <p:spPr>
          <a:xfrm>
            <a:off x="748145" y="1995772"/>
            <a:ext cx="7860146" cy="2308324"/>
          </a:xfrm>
          <a:prstGeom prst="rect">
            <a:avLst/>
          </a:prstGeom>
          <a:noFill/>
        </p:spPr>
        <p:txBody>
          <a:bodyPr wrap="square" rtlCol="0">
            <a:spAutoFit/>
          </a:bodyPr>
          <a:lstStyle/>
          <a:p>
            <a:pPr algn="ctr"/>
            <a:r>
              <a:rPr lang="en-GB" sz="7200" i="1" dirty="0"/>
              <a:t>Status of a Humanity</a:t>
            </a:r>
            <a:endParaRPr lang="en-GB" sz="7200" dirty="0">
              <a:solidFill>
                <a:srgbClr val="0070C0"/>
              </a:solidFill>
            </a:endParaRPr>
          </a:p>
        </p:txBody>
      </p:sp>
    </p:spTree>
    <p:extLst>
      <p:ext uri="{BB962C8B-B14F-4D97-AF65-F5344CB8AC3E}">
        <p14:creationId xmlns:p14="http://schemas.microsoft.com/office/powerpoint/2010/main" val="3511222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909746" y="65194"/>
            <a:ext cx="7324507" cy="1143000"/>
          </a:xfrm>
        </p:spPr>
        <p:txBody>
          <a:bodyPr>
            <a:normAutofit/>
          </a:bodyPr>
          <a:lstStyle/>
          <a:p>
            <a:r>
              <a:rPr lang="en-GB" u="sng" dirty="0">
                <a:solidFill>
                  <a:srgbClr val="FFC000"/>
                </a:solidFill>
              </a:rPr>
              <a:t>Conclusion</a:t>
            </a:r>
            <a:endParaRPr lang="en-GB" dirty="0"/>
          </a:p>
        </p:txBody>
      </p:sp>
      <p:sp>
        <p:nvSpPr>
          <p:cNvPr id="22" name="TextBox 21"/>
          <p:cNvSpPr txBox="1"/>
          <p:nvPr/>
        </p:nvSpPr>
        <p:spPr>
          <a:xfrm>
            <a:off x="909746" y="1675333"/>
            <a:ext cx="7802454" cy="2554545"/>
          </a:xfrm>
          <a:prstGeom prst="rect">
            <a:avLst/>
          </a:prstGeom>
          <a:noFill/>
        </p:spPr>
        <p:txBody>
          <a:bodyPr wrap="square" rtlCol="0">
            <a:spAutoFit/>
          </a:bodyPr>
          <a:lstStyle/>
          <a:p>
            <a:pPr algn="just"/>
            <a:r>
              <a:rPr lang="en-GB" sz="3200" b="1" dirty="0">
                <a:solidFill>
                  <a:srgbClr val="FFC000"/>
                </a:solidFill>
              </a:rPr>
              <a:t>Galatians 5:1</a:t>
            </a:r>
          </a:p>
          <a:p>
            <a:pPr algn="just"/>
            <a:endParaRPr lang="en-GB" sz="3200" dirty="0">
              <a:solidFill>
                <a:schemeClr val="bg1"/>
              </a:solidFill>
            </a:endParaRPr>
          </a:p>
          <a:p>
            <a:pPr algn="ctr"/>
            <a:r>
              <a:rPr lang="en-GB" sz="3200" i="1" dirty="0">
                <a:solidFill>
                  <a:schemeClr val="bg1"/>
                </a:solidFill>
              </a:rPr>
              <a:t>“For freedom Christ has set us free; stand firm therefore, and do not submit again to a yoke of slavery.”</a:t>
            </a:r>
            <a:endParaRPr lang="en-GB" sz="2400" i="1" dirty="0">
              <a:solidFill>
                <a:schemeClr val="bg1"/>
              </a:solidFill>
            </a:endParaRPr>
          </a:p>
        </p:txBody>
      </p:sp>
    </p:spTree>
    <p:extLst>
      <p:ext uri="{BB962C8B-B14F-4D97-AF65-F5344CB8AC3E}">
        <p14:creationId xmlns:p14="http://schemas.microsoft.com/office/powerpoint/2010/main" val="973772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578599" y="88910"/>
            <a:ext cx="7318585" cy="646331"/>
          </a:xfrm>
          <a:prstGeom prst="rect">
            <a:avLst/>
          </a:prstGeom>
          <a:noFill/>
        </p:spPr>
        <p:txBody>
          <a:bodyPr wrap="square" rtlCol="0">
            <a:spAutoFit/>
          </a:bodyPr>
          <a:lstStyle/>
          <a:p>
            <a:pPr algn="ctr"/>
            <a:r>
              <a:rPr lang="en-GB" sz="3600" b="1" u="sng" dirty="0">
                <a:solidFill>
                  <a:srgbClr val="0070C0"/>
                </a:solidFill>
              </a:rPr>
              <a:t>Islam is diverse</a:t>
            </a:r>
            <a:endParaRPr lang="en-GB" sz="3600" b="1" dirty="0">
              <a:solidFill>
                <a:srgbClr val="0070C0"/>
              </a:solidFill>
            </a:endParaRPr>
          </a:p>
        </p:txBody>
      </p:sp>
      <p:sp>
        <p:nvSpPr>
          <p:cNvPr id="5" name="TextBox 4"/>
          <p:cNvSpPr txBox="1"/>
          <p:nvPr/>
        </p:nvSpPr>
        <p:spPr>
          <a:xfrm>
            <a:off x="851159" y="2163206"/>
            <a:ext cx="5772462" cy="584775"/>
          </a:xfrm>
          <a:prstGeom prst="rect">
            <a:avLst/>
          </a:prstGeom>
          <a:noFill/>
        </p:spPr>
        <p:txBody>
          <a:bodyPr wrap="square" rtlCol="0">
            <a:spAutoFit/>
          </a:bodyPr>
          <a:lstStyle/>
          <a:p>
            <a:r>
              <a:rPr lang="en-GB" sz="3200" b="1" dirty="0">
                <a:solidFill>
                  <a:schemeClr val="bg1"/>
                </a:solidFill>
              </a:rPr>
              <a:t>Q30:22</a:t>
            </a:r>
            <a:endParaRPr lang="en-GB" sz="3200" dirty="0">
              <a:solidFill>
                <a:schemeClr val="bg1"/>
              </a:solidFill>
            </a:endParaRPr>
          </a:p>
        </p:txBody>
      </p:sp>
      <p:sp>
        <p:nvSpPr>
          <p:cNvPr id="9" name="Rectangle 2"/>
          <p:cNvSpPr>
            <a:spLocks noChangeArrowheads="1"/>
          </p:cNvSpPr>
          <p:nvPr/>
        </p:nvSpPr>
        <p:spPr bwMode="auto">
          <a:xfrm>
            <a:off x="851159" y="3052561"/>
            <a:ext cx="750370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800" dirty="0">
                <a:solidFill>
                  <a:schemeClr val="bg1"/>
                </a:solidFill>
              </a:rPr>
              <a:t>And of His signs is the creation of the heavens and the earth and the </a:t>
            </a:r>
            <a:r>
              <a:rPr lang="en-GB" sz="2800" b="1" dirty="0">
                <a:solidFill>
                  <a:srgbClr val="FFC000"/>
                </a:solidFill>
              </a:rPr>
              <a:t>diversity of your languages and your </a:t>
            </a:r>
            <a:r>
              <a:rPr lang="en-GB" sz="2800" b="1" dirty="0" err="1">
                <a:solidFill>
                  <a:srgbClr val="FFC000"/>
                </a:solidFill>
              </a:rPr>
              <a:t>colors</a:t>
            </a:r>
            <a:r>
              <a:rPr lang="en-GB" sz="2800" dirty="0">
                <a:solidFill>
                  <a:schemeClr val="bg1"/>
                </a:solidFill>
              </a:rPr>
              <a:t>. Indeed in that are signs for those of knowledge. (quoted in ‘Day of Prayer’ this year, to prove there is diversity in the Qur’an)</a:t>
            </a:r>
            <a:endParaRPr kumimoji="0" lang="en-US" altLang="en-US" sz="28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978092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613767" y="0"/>
            <a:ext cx="7318585" cy="646331"/>
          </a:xfrm>
          <a:prstGeom prst="rect">
            <a:avLst/>
          </a:prstGeom>
          <a:noFill/>
        </p:spPr>
        <p:txBody>
          <a:bodyPr wrap="square" rtlCol="0">
            <a:spAutoFit/>
          </a:bodyPr>
          <a:lstStyle/>
          <a:p>
            <a:pPr algn="ctr"/>
            <a:r>
              <a:rPr lang="en-GB" sz="3600" b="1" u="sng" dirty="0">
                <a:solidFill>
                  <a:srgbClr val="0070C0"/>
                </a:solidFill>
              </a:rPr>
              <a:t>Islam is the religion of diversity</a:t>
            </a:r>
            <a:endParaRPr lang="en-GB" sz="3600" b="1" dirty="0">
              <a:solidFill>
                <a:srgbClr val="0070C0"/>
              </a:solidFill>
            </a:endParaRPr>
          </a:p>
        </p:txBody>
      </p:sp>
      <p:sp>
        <p:nvSpPr>
          <p:cNvPr id="5" name="TextBox 4"/>
          <p:cNvSpPr txBox="1"/>
          <p:nvPr/>
        </p:nvSpPr>
        <p:spPr>
          <a:xfrm>
            <a:off x="912705" y="2136829"/>
            <a:ext cx="5772462" cy="584775"/>
          </a:xfrm>
          <a:prstGeom prst="rect">
            <a:avLst/>
          </a:prstGeom>
          <a:noFill/>
        </p:spPr>
        <p:txBody>
          <a:bodyPr wrap="square" rtlCol="0">
            <a:spAutoFit/>
          </a:bodyPr>
          <a:lstStyle/>
          <a:p>
            <a:r>
              <a:rPr lang="en-GB" sz="3200" b="1" dirty="0">
                <a:solidFill>
                  <a:schemeClr val="bg1"/>
                </a:solidFill>
              </a:rPr>
              <a:t>Q49:13</a:t>
            </a:r>
            <a:endParaRPr lang="en-GB" sz="3200" dirty="0">
              <a:solidFill>
                <a:schemeClr val="bg1"/>
              </a:solidFill>
            </a:endParaRPr>
          </a:p>
        </p:txBody>
      </p:sp>
      <p:sp>
        <p:nvSpPr>
          <p:cNvPr id="9" name="Rectangle 2"/>
          <p:cNvSpPr>
            <a:spLocks noChangeArrowheads="1"/>
          </p:cNvSpPr>
          <p:nvPr/>
        </p:nvSpPr>
        <p:spPr bwMode="auto">
          <a:xfrm>
            <a:off x="912705" y="3081236"/>
            <a:ext cx="750370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400" dirty="0">
                <a:solidFill>
                  <a:schemeClr val="bg1"/>
                </a:solidFill>
              </a:rPr>
              <a:t>O mankind, indeed We have created you from male and female and </a:t>
            </a:r>
            <a:r>
              <a:rPr lang="en-GB" sz="2400" b="1" dirty="0">
                <a:solidFill>
                  <a:srgbClr val="FFC000"/>
                </a:solidFill>
              </a:rPr>
              <a:t>made you peoples and tribes </a:t>
            </a:r>
            <a:r>
              <a:rPr lang="en-GB" sz="2400" dirty="0">
                <a:solidFill>
                  <a:schemeClr val="bg1"/>
                </a:solidFill>
              </a:rPr>
              <a:t>that you may know one another. Indeed, the most noble of you in the sight of Allah is the most righteous of you. Indeed, Allah is Knowing and Acquainted.</a:t>
            </a:r>
            <a:endParaRPr kumimoji="0" lang="en-US" altLang="en-US" sz="24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947716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517053" y="0"/>
            <a:ext cx="7318585" cy="646331"/>
          </a:xfrm>
          <a:prstGeom prst="rect">
            <a:avLst/>
          </a:prstGeom>
          <a:noFill/>
        </p:spPr>
        <p:txBody>
          <a:bodyPr wrap="square" rtlCol="0">
            <a:spAutoFit/>
          </a:bodyPr>
          <a:lstStyle/>
          <a:p>
            <a:pPr algn="ctr"/>
            <a:r>
              <a:rPr lang="en-GB" sz="3600" b="1" u="sng" dirty="0">
                <a:solidFill>
                  <a:srgbClr val="0070C0"/>
                </a:solidFill>
              </a:rPr>
              <a:t>Islam gives slaves equality</a:t>
            </a:r>
            <a:endParaRPr lang="en-GB" sz="3600" b="1" dirty="0">
              <a:solidFill>
                <a:srgbClr val="0070C0"/>
              </a:solidFill>
            </a:endParaRPr>
          </a:p>
        </p:txBody>
      </p:sp>
      <p:sp>
        <p:nvSpPr>
          <p:cNvPr id="5" name="TextBox 4"/>
          <p:cNvSpPr txBox="1"/>
          <p:nvPr/>
        </p:nvSpPr>
        <p:spPr>
          <a:xfrm>
            <a:off x="912705" y="1978032"/>
            <a:ext cx="5772462" cy="523220"/>
          </a:xfrm>
          <a:prstGeom prst="rect">
            <a:avLst/>
          </a:prstGeom>
          <a:noFill/>
        </p:spPr>
        <p:txBody>
          <a:bodyPr wrap="square" rtlCol="0">
            <a:spAutoFit/>
          </a:bodyPr>
          <a:lstStyle/>
          <a:p>
            <a:r>
              <a:rPr lang="en-GB" sz="2800" b="1" dirty="0">
                <a:solidFill>
                  <a:schemeClr val="bg1"/>
                </a:solidFill>
              </a:rPr>
              <a:t>Q2:178</a:t>
            </a:r>
            <a:endParaRPr lang="en-GB" sz="2800" dirty="0">
              <a:solidFill>
                <a:schemeClr val="bg1"/>
              </a:solidFill>
            </a:endParaRPr>
          </a:p>
        </p:txBody>
      </p:sp>
      <p:sp>
        <p:nvSpPr>
          <p:cNvPr id="9" name="Rectangle 2"/>
          <p:cNvSpPr>
            <a:spLocks noChangeArrowheads="1"/>
          </p:cNvSpPr>
          <p:nvPr/>
        </p:nvSpPr>
        <p:spPr bwMode="auto">
          <a:xfrm>
            <a:off x="912705" y="3173531"/>
            <a:ext cx="750370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000" dirty="0">
                <a:solidFill>
                  <a:schemeClr val="bg1"/>
                </a:solidFill>
              </a:rPr>
              <a:t>O you who have believed, prescribed for you is legal retribution for those murdered - the free for the free, the </a:t>
            </a:r>
            <a:r>
              <a:rPr lang="en-GB" sz="2000" b="1" i="1" dirty="0">
                <a:solidFill>
                  <a:srgbClr val="FFC000"/>
                </a:solidFill>
              </a:rPr>
              <a:t>slave</a:t>
            </a:r>
            <a:r>
              <a:rPr lang="en-GB" sz="2000" b="1" dirty="0">
                <a:solidFill>
                  <a:srgbClr val="FFC000"/>
                </a:solidFill>
              </a:rPr>
              <a:t> for the </a:t>
            </a:r>
            <a:r>
              <a:rPr lang="en-GB" sz="2000" b="1" i="1" dirty="0">
                <a:solidFill>
                  <a:srgbClr val="FFC000"/>
                </a:solidFill>
              </a:rPr>
              <a:t>slave</a:t>
            </a:r>
            <a:r>
              <a:rPr lang="en-GB" sz="2000" dirty="0">
                <a:solidFill>
                  <a:schemeClr val="bg1"/>
                </a:solidFill>
              </a:rPr>
              <a:t>, and the female for the female. But whoever overlooks from his brother anything, then there should be </a:t>
            </a:r>
            <a:r>
              <a:rPr lang="en-GB" sz="2000" i="1" dirty="0">
                <a:solidFill>
                  <a:schemeClr val="bg1"/>
                </a:solidFill>
              </a:rPr>
              <a:t>a</a:t>
            </a:r>
            <a:r>
              <a:rPr lang="en-GB" sz="2000" dirty="0">
                <a:solidFill>
                  <a:schemeClr val="bg1"/>
                </a:solidFill>
              </a:rPr>
              <a:t> suitable follow-up and payment to him with good conduct. This is an alleviation from your Lord and </a:t>
            </a:r>
            <a:r>
              <a:rPr lang="en-GB" sz="2000" i="1" dirty="0">
                <a:solidFill>
                  <a:schemeClr val="bg1"/>
                </a:solidFill>
              </a:rPr>
              <a:t>a</a:t>
            </a:r>
            <a:r>
              <a:rPr lang="en-GB" sz="2000" dirty="0">
                <a:solidFill>
                  <a:schemeClr val="bg1"/>
                </a:solidFill>
              </a:rPr>
              <a:t> mercy. But whoever transgresses after that will have </a:t>
            </a:r>
            <a:r>
              <a:rPr lang="en-GB" sz="2000" i="1" dirty="0">
                <a:solidFill>
                  <a:schemeClr val="bg1"/>
                </a:solidFill>
              </a:rPr>
              <a:t>a</a:t>
            </a:r>
            <a:r>
              <a:rPr lang="en-GB" sz="2000" dirty="0">
                <a:solidFill>
                  <a:schemeClr val="bg1"/>
                </a:solidFill>
              </a:rPr>
              <a:t> painful punishment.</a:t>
            </a:r>
            <a:endParaRPr kumimoji="0" lang="en-US" altLang="en-US" sz="20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814146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2385173"/>
            <a:ext cx="7860146" cy="1200329"/>
          </a:xfrm>
          <a:prstGeom prst="rect">
            <a:avLst/>
          </a:prstGeom>
          <a:noFill/>
        </p:spPr>
        <p:txBody>
          <a:bodyPr wrap="square" rtlCol="0">
            <a:spAutoFit/>
          </a:bodyPr>
          <a:lstStyle/>
          <a:p>
            <a:pPr algn="ctr"/>
            <a:r>
              <a:rPr lang="en-GB" sz="7200" i="1" dirty="0"/>
              <a:t>Treatment of Slaves</a:t>
            </a:r>
            <a:endParaRPr lang="en-GB" sz="7200" dirty="0">
              <a:solidFill>
                <a:srgbClr val="0070C0"/>
              </a:solidFill>
            </a:endParaRPr>
          </a:p>
        </p:txBody>
      </p:sp>
    </p:spTree>
    <p:extLst>
      <p:ext uri="{BB962C8B-B14F-4D97-AF65-F5344CB8AC3E}">
        <p14:creationId xmlns:p14="http://schemas.microsoft.com/office/powerpoint/2010/main" val="3075654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6226" y="1557689"/>
            <a:ext cx="5671548" cy="646331"/>
          </a:xfrm>
          <a:prstGeom prst="rect">
            <a:avLst/>
          </a:prstGeom>
          <a:noFill/>
        </p:spPr>
        <p:txBody>
          <a:bodyPr wrap="square" rtlCol="0">
            <a:spAutoFit/>
          </a:bodyPr>
          <a:lstStyle/>
          <a:p>
            <a:pPr algn="ctr"/>
            <a:r>
              <a:rPr lang="en-GB" sz="3600" u="sng" dirty="0">
                <a:solidFill>
                  <a:srgbClr val="FFC000"/>
                </a:solidFill>
              </a:rPr>
              <a:t>Slaves are not to be beaten</a:t>
            </a:r>
            <a:endParaRPr lang="en-GB" sz="3600" dirty="0">
              <a:solidFill>
                <a:srgbClr val="FFC000"/>
              </a:solidFill>
            </a:endParaRPr>
          </a:p>
        </p:txBody>
      </p:sp>
      <p:sp>
        <p:nvSpPr>
          <p:cNvPr id="7" name="TextBox 6"/>
          <p:cNvSpPr txBox="1"/>
          <p:nvPr/>
        </p:nvSpPr>
        <p:spPr>
          <a:xfrm>
            <a:off x="471638" y="3080084"/>
            <a:ext cx="8191099" cy="2862322"/>
          </a:xfrm>
          <a:prstGeom prst="rect">
            <a:avLst/>
          </a:prstGeom>
          <a:noFill/>
        </p:spPr>
        <p:txBody>
          <a:bodyPr wrap="square" rtlCol="0">
            <a:spAutoFit/>
          </a:bodyPr>
          <a:lstStyle/>
          <a:p>
            <a:pPr algn="just"/>
            <a:r>
              <a:rPr lang="en-GB" sz="2000" b="1" dirty="0" err="1">
                <a:solidFill>
                  <a:schemeClr val="bg1"/>
                </a:solidFill>
              </a:rPr>
              <a:t>Sahih</a:t>
            </a:r>
            <a:r>
              <a:rPr lang="en-GB" sz="2000" b="1" dirty="0">
                <a:solidFill>
                  <a:schemeClr val="bg1"/>
                </a:solidFill>
              </a:rPr>
              <a:t> Muslim, The Book of Oaths (</a:t>
            </a:r>
            <a:r>
              <a:rPr lang="en-GB" sz="2000" b="1" dirty="0" err="1">
                <a:solidFill>
                  <a:schemeClr val="bg1"/>
                </a:solidFill>
              </a:rPr>
              <a:t>Kitab</a:t>
            </a:r>
            <a:r>
              <a:rPr lang="en-GB" sz="2000" b="1" dirty="0">
                <a:solidFill>
                  <a:schemeClr val="bg1"/>
                </a:solidFill>
              </a:rPr>
              <a:t> Al-</a:t>
            </a:r>
            <a:r>
              <a:rPr lang="en-GB" sz="2000" b="1" dirty="0" err="1">
                <a:solidFill>
                  <a:schemeClr val="bg1"/>
                </a:solidFill>
              </a:rPr>
              <a:t>Aiman</a:t>
            </a:r>
            <a:r>
              <a:rPr lang="en-GB" sz="2000" b="1" dirty="0">
                <a:solidFill>
                  <a:schemeClr val="bg1"/>
                </a:solidFill>
              </a:rPr>
              <a:t>), Book 015, Number 4079</a:t>
            </a:r>
          </a:p>
          <a:p>
            <a:pPr algn="just"/>
            <a:endParaRPr lang="en-GB" sz="2000" dirty="0">
              <a:solidFill>
                <a:schemeClr val="bg1"/>
              </a:solidFill>
            </a:endParaRPr>
          </a:p>
          <a:p>
            <a:pPr algn="just"/>
            <a:r>
              <a:rPr lang="en-GB" sz="2000" dirty="0">
                <a:solidFill>
                  <a:schemeClr val="bg1"/>
                </a:solidFill>
              </a:rPr>
              <a:t>"</a:t>
            </a:r>
            <a:r>
              <a:rPr lang="en-GB" sz="2000" dirty="0" err="1">
                <a:solidFill>
                  <a:schemeClr val="bg1"/>
                </a:solidFill>
              </a:rPr>
              <a:t>Zadhan</a:t>
            </a:r>
            <a:r>
              <a:rPr lang="en-GB" sz="2000" dirty="0">
                <a:solidFill>
                  <a:schemeClr val="bg1"/>
                </a:solidFill>
              </a:rPr>
              <a:t> reported that Ibn Umar called his slave and he found the marks (of beating) upon his back. He said to him: I have caused you pain. He said: No. But he (Ibn Umar) said: You are free. He then took hold of something from the earth and said: There is no reward for me even to the weight equal to it. I heard Allah's Messenger (may peace be upon him) as saying: </a:t>
            </a:r>
            <a:r>
              <a:rPr lang="en-GB" sz="2000" b="1" dirty="0">
                <a:solidFill>
                  <a:srgbClr val="FFC000"/>
                </a:solidFill>
              </a:rPr>
              <a:t>He who beats a slave </a:t>
            </a:r>
            <a:r>
              <a:rPr lang="en-GB" sz="2000" b="1" u="sng" dirty="0">
                <a:solidFill>
                  <a:srgbClr val="FFC000"/>
                </a:solidFill>
              </a:rPr>
              <a:t>without cognizable offence</a:t>
            </a:r>
            <a:r>
              <a:rPr lang="en-GB" sz="2000" b="1" dirty="0">
                <a:solidFill>
                  <a:srgbClr val="FFC000"/>
                </a:solidFill>
              </a:rPr>
              <a:t> of his or </a:t>
            </a:r>
            <a:r>
              <a:rPr lang="en-GB" sz="2000" b="1" u="sng" dirty="0">
                <a:solidFill>
                  <a:srgbClr val="FFC000"/>
                </a:solidFill>
              </a:rPr>
              <a:t>slaps him</a:t>
            </a:r>
            <a:r>
              <a:rPr lang="en-GB" sz="2000" b="1" dirty="0">
                <a:solidFill>
                  <a:srgbClr val="FFC000"/>
                </a:solidFill>
              </a:rPr>
              <a:t>, then expiation for it is that he should set him free</a:t>
            </a:r>
            <a:r>
              <a:rPr lang="en-GB" sz="2000" dirty="0">
                <a:solidFill>
                  <a:schemeClr val="bg1"/>
                </a:solidFill>
              </a:rPr>
              <a:t>.)"</a:t>
            </a:r>
          </a:p>
        </p:txBody>
      </p:sp>
    </p:spTree>
    <p:extLst>
      <p:ext uri="{BB962C8B-B14F-4D97-AF65-F5344CB8AC3E}">
        <p14:creationId xmlns:p14="http://schemas.microsoft.com/office/powerpoint/2010/main" val="3148194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fander Sample PPT Slides S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2281354"/>
            <a:ext cx="9144000" cy="1323439"/>
          </a:xfrm>
          <a:prstGeom prst="rect">
            <a:avLst/>
          </a:prstGeom>
          <a:noFill/>
        </p:spPr>
        <p:txBody>
          <a:bodyPr wrap="square" rtlCol="0">
            <a:spAutoFit/>
          </a:bodyPr>
          <a:lstStyle/>
          <a:p>
            <a:pPr algn="ctr"/>
            <a:r>
              <a:rPr lang="en-GB" sz="4000" b="1" dirty="0">
                <a:solidFill>
                  <a:srgbClr val="0070C0"/>
                </a:solidFill>
                <a:latin typeface="Calibri Light" panose="020F0302020204030204" pitchFamily="34" charset="0"/>
              </a:rPr>
              <a:t>Slavery in Islam &amp; Christianity</a:t>
            </a:r>
          </a:p>
          <a:p>
            <a:pPr algn="ctr"/>
            <a:r>
              <a:rPr lang="en-GB" sz="4000" b="1" dirty="0">
                <a:solidFill>
                  <a:srgbClr val="0070C0"/>
                </a:solidFill>
                <a:latin typeface="Calibri Light" panose="020F0302020204030204" pitchFamily="34" charset="0"/>
              </a:rPr>
              <a:t>By Sarah </a:t>
            </a:r>
            <a:r>
              <a:rPr lang="en-GB" sz="4000" b="1" dirty="0" err="1">
                <a:solidFill>
                  <a:srgbClr val="0070C0"/>
                </a:solidFill>
                <a:latin typeface="Calibri Light" panose="020F0302020204030204" pitchFamily="34" charset="0"/>
              </a:rPr>
              <a:t>Lumgair</a:t>
            </a:r>
            <a:r>
              <a:rPr lang="en-GB" sz="4000" b="1" dirty="0">
                <a:solidFill>
                  <a:srgbClr val="0070C0"/>
                </a:solidFill>
                <a:latin typeface="Calibri Light" panose="020F0302020204030204" pitchFamily="34" charset="0"/>
              </a:rPr>
              <a:t> (2019)</a:t>
            </a:r>
          </a:p>
        </p:txBody>
      </p:sp>
      <p:sp>
        <p:nvSpPr>
          <p:cNvPr id="3" name="TextBox 2"/>
          <p:cNvSpPr txBox="1"/>
          <p:nvPr/>
        </p:nvSpPr>
        <p:spPr>
          <a:xfrm>
            <a:off x="1963711" y="4547839"/>
            <a:ext cx="5216578" cy="461665"/>
          </a:xfrm>
          <a:prstGeom prst="rect">
            <a:avLst/>
          </a:prstGeom>
          <a:noFill/>
        </p:spPr>
        <p:txBody>
          <a:bodyPr wrap="square" rtlCol="0">
            <a:spAutoFit/>
          </a:bodyPr>
          <a:lstStyle/>
          <a:p>
            <a:pPr algn="ct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67" y="3710084"/>
            <a:ext cx="2764465" cy="1841825"/>
          </a:xfrm>
          <a:prstGeom prst="rect">
            <a:avLst/>
          </a:prstGeom>
        </p:spPr>
      </p:pic>
    </p:spTree>
    <p:extLst>
      <p:ext uri="{BB962C8B-B14F-4D97-AF65-F5344CB8AC3E}">
        <p14:creationId xmlns:p14="http://schemas.microsoft.com/office/powerpoint/2010/main" val="1309149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6226" y="1258252"/>
            <a:ext cx="5671548" cy="646331"/>
          </a:xfrm>
          <a:prstGeom prst="rect">
            <a:avLst/>
          </a:prstGeom>
          <a:noFill/>
        </p:spPr>
        <p:txBody>
          <a:bodyPr wrap="square" rtlCol="0">
            <a:spAutoFit/>
          </a:bodyPr>
          <a:lstStyle/>
          <a:p>
            <a:pPr algn="ctr"/>
            <a:r>
              <a:rPr lang="en-GB" sz="3600" u="sng" dirty="0">
                <a:solidFill>
                  <a:srgbClr val="FFC000"/>
                </a:solidFill>
              </a:rPr>
              <a:t>Slaves can be beaten</a:t>
            </a:r>
            <a:endParaRPr lang="en-GB" sz="3600" dirty="0">
              <a:solidFill>
                <a:srgbClr val="FFC000"/>
              </a:solidFill>
            </a:endParaRPr>
          </a:p>
        </p:txBody>
      </p:sp>
      <p:sp>
        <p:nvSpPr>
          <p:cNvPr id="7" name="TextBox 6"/>
          <p:cNvSpPr txBox="1"/>
          <p:nvPr/>
        </p:nvSpPr>
        <p:spPr>
          <a:xfrm>
            <a:off x="471638" y="2491653"/>
            <a:ext cx="8191099" cy="4001095"/>
          </a:xfrm>
          <a:prstGeom prst="rect">
            <a:avLst/>
          </a:prstGeom>
          <a:noFill/>
        </p:spPr>
        <p:txBody>
          <a:bodyPr wrap="square" rtlCol="0">
            <a:spAutoFit/>
          </a:bodyPr>
          <a:lstStyle/>
          <a:p>
            <a:pPr algn="just"/>
            <a:r>
              <a:rPr lang="en-GB" b="1" dirty="0">
                <a:solidFill>
                  <a:schemeClr val="bg1"/>
                </a:solidFill>
              </a:rPr>
              <a:t>Abu </a:t>
            </a:r>
            <a:r>
              <a:rPr lang="en-GB" b="1" dirty="0" err="1">
                <a:solidFill>
                  <a:schemeClr val="bg1"/>
                </a:solidFill>
              </a:rPr>
              <a:t>Dawud</a:t>
            </a:r>
            <a:r>
              <a:rPr lang="en-GB" b="1" dirty="0">
                <a:solidFill>
                  <a:schemeClr val="bg1"/>
                </a:solidFill>
              </a:rPr>
              <a:t>, Book 004, Number 1814</a:t>
            </a:r>
          </a:p>
          <a:p>
            <a:pPr algn="just"/>
            <a:endParaRPr lang="en-GB" sz="2000" dirty="0">
              <a:solidFill>
                <a:schemeClr val="bg1"/>
              </a:solidFill>
            </a:endParaRPr>
          </a:p>
          <a:p>
            <a:pPr algn="just"/>
            <a:r>
              <a:rPr lang="en-GB" dirty="0" err="1">
                <a:solidFill>
                  <a:schemeClr val="bg1"/>
                </a:solidFill>
              </a:rPr>
              <a:t>Narated</a:t>
            </a:r>
            <a:r>
              <a:rPr lang="en-GB" dirty="0">
                <a:solidFill>
                  <a:schemeClr val="bg1"/>
                </a:solidFill>
              </a:rPr>
              <a:t> By </a:t>
            </a:r>
            <a:r>
              <a:rPr lang="en-GB" dirty="0" err="1">
                <a:solidFill>
                  <a:schemeClr val="bg1"/>
                </a:solidFill>
              </a:rPr>
              <a:t>Asma</a:t>
            </a:r>
            <a:r>
              <a:rPr lang="en-GB" dirty="0">
                <a:solidFill>
                  <a:schemeClr val="bg1"/>
                </a:solidFill>
              </a:rPr>
              <a:t>' bint Abu Bakr : We came out for performing hajj along with the Apostle of Allah (</a:t>
            </a:r>
            <a:r>
              <a:rPr lang="en-GB" dirty="0" err="1">
                <a:solidFill>
                  <a:schemeClr val="bg1"/>
                </a:solidFill>
              </a:rPr>
              <a:t>pbuh</a:t>
            </a:r>
            <a:r>
              <a:rPr lang="en-GB" dirty="0">
                <a:solidFill>
                  <a:schemeClr val="bg1"/>
                </a:solidFill>
              </a:rPr>
              <a:t>). When we reached al-</a:t>
            </a:r>
            <a:r>
              <a:rPr lang="en-GB" dirty="0" err="1">
                <a:solidFill>
                  <a:schemeClr val="bg1"/>
                </a:solidFill>
              </a:rPr>
              <a:t>Araj</a:t>
            </a:r>
            <a:r>
              <a:rPr lang="en-GB" dirty="0">
                <a:solidFill>
                  <a:schemeClr val="bg1"/>
                </a:solidFill>
              </a:rPr>
              <a:t>, the Apostle of Allah (</a:t>
            </a:r>
            <a:r>
              <a:rPr lang="en-GB" dirty="0" err="1">
                <a:solidFill>
                  <a:schemeClr val="bg1"/>
                </a:solidFill>
              </a:rPr>
              <a:t>pbuh</a:t>
            </a:r>
            <a:r>
              <a:rPr lang="en-GB" dirty="0">
                <a:solidFill>
                  <a:schemeClr val="bg1"/>
                </a:solidFill>
              </a:rPr>
              <a:t>) alighted and we also alighted. 'Aisha sat beside the Apostle of Allah (</a:t>
            </a:r>
            <a:r>
              <a:rPr lang="en-GB" dirty="0" err="1">
                <a:solidFill>
                  <a:schemeClr val="bg1"/>
                </a:solidFill>
              </a:rPr>
              <a:t>pbuh</a:t>
            </a:r>
            <a:r>
              <a:rPr lang="en-GB" dirty="0">
                <a:solidFill>
                  <a:schemeClr val="bg1"/>
                </a:solidFill>
              </a:rPr>
              <a:t>) and I sat beside my father (Abu Bakr). The equipment and personal effects of Abu Bakr and of the Apostle of Allah (</a:t>
            </a:r>
            <a:r>
              <a:rPr lang="en-GB" dirty="0" err="1">
                <a:solidFill>
                  <a:schemeClr val="bg1"/>
                </a:solidFill>
              </a:rPr>
              <a:t>pbuh</a:t>
            </a:r>
            <a:r>
              <a:rPr lang="en-GB" dirty="0">
                <a:solidFill>
                  <a:schemeClr val="bg1"/>
                </a:solidFill>
              </a:rPr>
              <a:t>) were placed with Abu Bakr's slave on a camel. Abu Bakr was sitting and waiting for his arrival. He arrived but he had no camel with him. He asked:</a:t>
            </a:r>
          </a:p>
          <a:p>
            <a:pPr algn="just"/>
            <a:br>
              <a:rPr lang="en-GB" dirty="0">
                <a:solidFill>
                  <a:schemeClr val="bg1"/>
                </a:solidFill>
              </a:rPr>
            </a:br>
            <a:r>
              <a:rPr lang="en-GB" dirty="0">
                <a:solidFill>
                  <a:schemeClr val="bg1"/>
                </a:solidFill>
              </a:rPr>
              <a:t>Where is your camel? He replied: I lost it last night. Abu Bakr said: </a:t>
            </a:r>
            <a:r>
              <a:rPr lang="en-GB" b="1" dirty="0">
                <a:solidFill>
                  <a:srgbClr val="FFC000"/>
                </a:solidFill>
              </a:rPr>
              <a:t>There was only one camel, even that you have lost. He then began to beat him while the Apostle of Allah (</a:t>
            </a:r>
            <a:r>
              <a:rPr lang="en-GB" b="1" dirty="0" err="1">
                <a:solidFill>
                  <a:srgbClr val="FFC000"/>
                </a:solidFill>
              </a:rPr>
              <a:t>pbuh</a:t>
            </a:r>
            <a:r>
              <a:rPr lang="en-GB" b="1" dirty="0">
                <a:solidFill>
                  <a:srgbClr val="FFC000"/>
                </a:solidFill>
              </a:rPr>
              <a:t>) was smiling </a:t>
            </a:r>
            <a:r>
              <a:rPr lang="en-GB" dirty="0">
                <a:solidFill>
                  <a:schemeClr val="bg1"/>
                </a:solidFill>
              </a:rPr>
              <a:t>and saying: Look at this man who is in the sacred state (putting on ihram), what is he doing?</a:t>
            </a:r>
          </a:p>
        </p:txBody>
      </p:sp>
    </p:spTree>
    <p:extLst>
      <p:ext uri="{BB962C8B-B14F-4D97-AF65-F5344CB8AC3E}">
        <p14:creationId xmlns:p14="http://schemas.microsoft.com/office/powerpoint/2010/main" val="2059586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1856072"/>
            <a:ext cx="7860146" cy="2308324"/>
          </a:xfrm>
          <a:prstGeom prst="rect">
            <a:avLst/>
          </a:prstGeom>
          <a:noFill/>
        </p:spPr>
        <p:txBody>
          <a:bodyPr wrap="square" rtlCol="0">
            <a:spAutoFit/>
          </a:bodyPr>
          <a:lstStyle/>
          <a:p>
            <a:pPr algn="ctr"/>
            <a:r>
              <a:rPr lang="en-GB" sz="7200" i="1" dirty="0"/>
              <a:t>Muhammad’s Slaves</a:t>
            </a:r>
          </a:p>
          <a:p>
            <a:pPr algn="ctr"/>
            <a:r>
              <a:rPr lang="en-GB" sz="7200" b="1" dirty="0" err="1">
                <a:solidFill>
                  <a:srgbClr val="0070C0"/>
                </a:solidFill>
              </a:rPr>
              <a:t>Zayd</a:t>
            </a:r>
            <a:r>
              <a:rPr lang="en-GB" sz="7200" b="1" dirty="0">
                <a:solidFill>
                  <a:srgbClr val="0070C0"/>
                </a:solidFill>
              </a:rPr>
              <a:t> &amp; </a:t>
            </a:r>
            <a:r>
              <a:rPr lang="en-GB" sz="7200" b="1" dirty="0" err="1">
                <a:solidFill>
                  <a:srgbClr val="0070C0"/>
                </a:solidFill>
              </a:rPr>
              <a:t>Zaynab</a:t>
            </a:r>
            <a:endParaRPr lang="en-GB" sz="7200" b="1" dirty="0">
              <a:solidFill>
                <a:srgbClr val="0070C0"/>
              </a:solidFill>
            </a:endParaRPr>
          </a:p>
        </p:txBody>
      </p:sp>
    </p:spTree>
    <p:extLst>
      <p:ext uri="{BB962C8B-B14F-4D97-AF65-F5344CB8AC3E}">
        <p14:creationId xmlns:p14="http://schemas.microsoft.com/office/powerpoint/2010/main" val="645918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1413" y="1325628"/>
            <a:ext cx="5671548" cy="646331"/>
          </a:xfrm>
          <a:prstGeom prst="rect">
            <a:avLst/>
          </a:prstGeom>
          <a:noFill/>
        </p:spPr>
        <p:txBody>
          <a:bodyPr wrap="square" rtlCol="0">
            <a:spAutoFit/>
          </a:bodyPr>
          <a:lstStyle/>
          <a:p>
            <a:pPr algn="ctr"/>
            <a:r>
              <a:rPr lang="en-GB" sz="3600" u="sng" dirty="0" err="1">
                <a:solidFill>
                  <a:srgbClr val="FFC000"/>
                </a:solidFill>
              </a:rPr>
              <a:t>Zayd</a:t>
            </a:r>
            <a:r>
              <a:rPr lang="en-GB" sz="3600" u="sng" dirty="0">
                <a:solidFill>
                  <a:srgbClr val="FFC000"/>
                </a:solidFill>
              </a:rPr>
              <a:t> is freed from slavery</a:t>
            </a:r>
            <a:endParaRPr lang="en-GB" sz="3600" dirty="0">
              <a:solidFill>
                <a:srgbClr val="FFC000"/>
              </a:solidFill>
            </a:endParaRPr>
          </a:p>
        </p:txBody>
      </p:sp>
      <p:sp>
        <p:nvSpPr>
          <p:cNvPr id="7" name="TextBox 6"/>
          <p:cNvSpPr txBox="1"/>
          <p:nvPr/>
        </p:nvSpPr>
        <p:spPr>
          <a:xfrm>
            <a:off x="471638" y="2491653"/>
            <a:ext cx="8191099" cy="4278094"/>
          </a:xfrm>
          <a:prstGeom prst="rect">
            <a:avLst/>
          </a:prstGeom>
          <a:noFill/>
        </p:spPr>
        <p:txBody>
          <a:bodyPr wrap="square" rtlCol="0">
            <a:spAutoFit/>
          </a:bodyPr>
          <a:lstStyle/>
          <a:p>
            <a:pPr algn="just"/>
            <a:r>
              <a:rPr lang="en-GB" sz="2800" b="1" dirty="0">
                <a:solidFill>
                  <a:schemeClr val="bg1"/>
                </a:solidFill>
              </a:rPr>
              <a:t>Al </a:t>
            </a:r>
            <a:r>
              <a:rPr lang="en-GB" sz="2800" b="1" dirty="0" err="1">
                <a:solidFill>
                  <a:schemeClr val="bg1"/>
                </a:solidFill>
              </a:rPr>
              <a:t>Tabari</a:t>
            </a:r>
            <a:r>
              <a:rPr lang="en-GB" sz="2800" b="1" dirty="0">
                <a:solidFill>
                  <a:schemeClr val="bg1"/>
                </a:solidFill>
              </a:rPr>
              <a:t>, Vol 39</a:t>
            </a:r>
          </a:p>
          <a:p>
            <a:pPr algn="just"/>
            <a:endParaRPr lang="en-GB" sz="2800" dirty="0">
              <a:solidFill>
                <a:schemeClr val="bg1"/>
              </a:solidFill>
            </a:endParaRPr>
          </a:p>
          <a:p>
            <a:pPr algn="just"/>
            <a:r>
              <a:rPr lang="en-GB" sz="2400" dirty="0">
                <a:solidFill>
                  <a:schemeClr val="bg1"/>
                </a:solidFill>
              </a:rPr>
              <a:t>At this, Muhammad took </a:t>
            </a:r>
            <a:r>
              <a:rPr lang="en-GB" sz="2400" dirty="0" err="1">
                <a:solidFill>
                  <a:schemeClr val="bg1"/>
                </a:solidFill>
              </a:rPr>
              <a:t>Zayd</a:t>
            </a:r>
            <a:r>
              <a:rPr lang="en-GB" sz="2400" dirty="0">
                <a:solidFill>
                  <a:schemeClr val="bg1"/>
                </a:solidFill>
              </a:rPr>
              <a:t> to the steps of the Kaaba, where legal contracts were agreed and witnessed, and announced to the crowds: “</a:t>
            </a:r>
            <a:r>
              <a:rPr lang="en-GB" sz="2400" b="1" dirty="0">
                <a:solidFill>
                  <a:srgbClr val="FFC000"/>
                </a:solidFill>
              </a:rPr>
              <a:t>Witness that </a:t>
            </a:r>
            <a:r>
              <a:rPr lang="en-GB" sz="2400" b="1" dirty="0" err="1">
                <a:solidFill>
                  <a:srgbClr val="FFC000"/>
                </a:solidFill>
              </a:rPr>
              <a:t>Zayd</a:t>
            </a:r>
            <a:r>
              <a:rPr lang="en-GB" sz="2400" b="1" dirty="0">
                <a:solidFill>
                  <a:srgbClr val="FFC000"/>
                </a:solidFill>
              </a:rPr>
              <a:t> becomes my son, with mutual rights of inheritance</a:t>
            </a:r>
            <a:r>
              <a:rPr lang="en-GB" sz="2400" dirty="0">
                <a:solidFill>
                  <a:schemeClr val="bg1"/>
                </a:solidFill>
              </a:rPr>
              <a:t>.” On seeing this, </a:t>
            </a:r>
            <a:r>
              <a:rPr lang="en-GB" sz="2400" dirty="0" err="1">
                <a:solidFill>
                  <a:schemeClr val="bg1"/>
                </a:solidFill>
              </a:rPr>
              <a:t>Zayd’s</a:t>
            </a:r>
            <a:r>
              <a:rPr lang="en-GB" sz="2400" dirty="0">
                <a:solidFill>
                  <a:schemeClr val="bg1"/>
                </a:solidFill>
              </a:rPr>
              <a:t> father and uncle “were satisfied,” and they returned home without him.</a:t>
            </a:r>
            <a:endParaRPr lang="en-GB" sz="2400" baseline="30000" dirty="0">
              <a:solidFill>
                <a:schemeClr val="bg1"/>
              </a:solidFill>
            </a:endParaRPr>
          </a:p>
          <a:p>
            <a:pPr algn="just"/>
            <a:endParaRPr lang="en-GB" baseline="30000"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r>
              <a:rPr lang="en-GB" sz="1600" dirty="0">
                <a:solidFill>
                  <a:schemeClr val="bg1"/>
                </a:solidFill>
              </a:rPr>
              <a:t>Muhammad ibn </a:t>
            </a:r>
            <a:r>
              <a:rPr lang="en-GB" sz="1600" dirty="0" err="1">
                <a:solidFill>
                  <a:schemeClr val="bg1"/>
                </a:solidFill>
              </a:rPr>
              <a:t>Jarir</a:t>
            </a:r>
            <a:r>
              <a:rPr lang="en-GB" sz="1600" dirty="0">
                <a:solidFill>
                  <a:schemeClr val="bg1"/>
                </a:solidFill>
              </a:rPr>
              <a:t> al-</a:t>
            </a:r>
            <a:r>
              <a:rPr lang="en-GB" sz="1600" dirty="0" err="1">
                <a:solidFill>
                  <a:schemeClr val="bg1"/>
                </a:solidFill>
              </a:rPr>
              <a:t>Tabari</a:t>
            </a:r>
            <a:r>
              <a:rPr lang="en-GB" sz="1600" dirty="0">
                <a:solidFill>
                  <a:schemeClr val="bg1"/>
                </a:solidFill>
              </a:rPr>
              <a:t>, </a:t>
            </a:r>
            <a:r>
              <a:rPr lang="en-GB" sz="1600" i="1" dirty="0" err="1">
                <a:solidFill>
                  <a:schemeClr val="bg1"/>
                </a:solidFill>
              </a:rPr>
              <a:t>Tarikh</a:t>
            </a:r>
            <a:r>
              <a:rPr lang="en-GB" sz="1600" i="1" dirty="0">
                <a:solidFill>
                  <a:schemeClr val="bg1"/>
                </a:solidFill>
              </a:rPr>
              <a:t> al-</a:t>
            </a:r>
            <a:r>
              <a:rPr lang="en-GB" sz="1600" i="1" dirty="0" err="1">
                <a:solidFill>
                  <a:schemeClr val="bg1"/>
                </a:solidFill>
              </a:rPr>
              <a:t>Rusul</a:t>
            </a:r>
            <a:r>
              <a:rPr lang="en-GB" sz="1600" i="1" dirty="0">
                <a:solidFill>
                  <a:schemeClr val="bg1"/>
                </a:solidFill>
              </a:rPr>
              <a:t> </a:t>
            </a:r>
            <a:r>
              <a:rPr lang="en-GB" sz="1600" i="1" dirty="0" err="1">
                <a:solidFill>
                  <a:schemeClr val="bg1"/>
                </a:solidFill>
              </a:rPr>
              <a:t>wa’l-Muluk</a:t>
            </a:r>
            <a:r>
              <a:rPr lang="en-GB" sz="1600" dirty="0">
                <a:solidFill>
                  <a:schemeClr val="bg1"/>
                </a:solidFill>
              </a:rPr>
              <a:t>, vol. 39. Translated by Landau-</a:t>
            </a:r>
            <a:r>
              <a:rPr lang="en-GB" sz="1600" dirty="0" err="1">
                <a:solidFill>
                  <a:schemeClr val="bg1"/>
                </a:solidFill>
              </a:rPr>
              <a:t>Tasseron</a:t>
            </a:r>
            <a:r>
              <a:rPr lang="en-GB" sz="1600" dirty="0">
                <a:solidFill>
                  <a:schemeClr val="bg1"/>
                </a:solidFill>
              </a:rPr>
              <a:t>, E. (1998). </a:t>
            </a:r>
            <a:r>
              <a:rPr lang="en-GB" sz="1600" i="1" dirty="0">
                <a:solidFill>
                  <a:schemeClr val="bg1"/>
                </a:solidFill>
              </a:rPr>
              <a:t>Biographies of the Prophet’s Companions and Their Successors</a:t>
            </a:r>
            <a:r>
              <a:rPr lang="en-GB" sz="1600" dirty="0">
                <a:solidFill>
                  <a:schemeClr val="bg1"/>
                </a:solidFill>
              </a:rPr>
              <a:t>, p. 8-9. New York: State University of New York Press.</a:t>
            </a:r>
          </a:p>
        </p:txBody>
      </p:sp>
    </p:spTree>
    <p:extLst>
      <p:ext uri="{BB962C8B-B14F-4D97-AF65-F5344CB8AC3E}">
        <p14:creationId xmlns:p14="http://schemas.microsoft.com/office/powerpoint/2010/main" val="2844216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1413" y="1377951"/>
            <a:ext cx="5671548" cy="1200329"/>
          </a:xfrm>
          <a:prstGeom prst="rect">
            <a:avLst/>
          </a:prstGeom>
          <a:noFill/>
        </p:spPr>
        <p:txBody>
          <a:bodyPr wrap="square" rtlCol="0">
            <a:spAutoFit/>
          </a:bodyPr>
          <a:lstStyle/>
          <a:p>
            <a:pPr algn="ctr"/>
            <a:r>
              <a:rPr lang="en-GB" sz="3600" u="sng" dirty="0" err="1">
                <a:solidFill>
                  <a:srgbClr val="FFC000"/>
                </a:solidFill>
              </a:rPr>
              <a:t>Zayd</a:t>
            </a:r>
            <a:r>
              <a:rPr lang="en-GB" sz="3600" u="sng" dirty="0">
                <a:solidFill>
                  <a:srgbClr val="FFC000"/>
                </a:solidFill>
              </a:rPr>
              <a:t> becomes ‘Muhammad’s son’</a:t>
            </a:r>
            <a:endParaRPr lang="en-GB" sz="3600" dirty="0">
              <a:solidFill>
                <a:srgbClr val="FFC000"/>
              </a:solidFill>
            </a:endParaRPr>
          </a:p>
        </p:txBody>
      </p:sp>
      <p:sp>
        <p:nvSpPr>
          <p:cNvPr id="7" name="TextBox 6"/>
          <p:cNvSpPr txBox="1"/>
          <p:nvPr/>
        </p:nvSpPr>
        <p:spPr>
          <a:xfrm>
            <a:off x="471638" y="2491653"/>
            <a:ext cx="8191099" cy="4278094"/>
          </a:xfrm>
          <a:prstGeom prst="rect">
            <a:avLst/>
          </a:prstGeom>
          <a:noFill/>
        </p:spPr>
        <p:txBody>
          <a:bodyPr wrap="square" rtlCol="0">
            <a:spAutoFit/>
          </a:bodyPr>
          <a:lstStyle/>
          <a:p>
            <a:pPr algn="just"/>
            <a:r>
              <a:rPr lang="en-GB" sz="2800" b="1" dirty="0">
                <a:solidFill>
                  <a:schemeClr val="bg1"/>
                </a:solidFill>
              </a:rPr>
              <a:t>Al </a:t>
            </a:r>
            <a:r>
              <a:rPr lang="en-GB" sz="2800" b="1" dirty="0" err="1">
                <a:solidFill>
                  <a:schemeClr val="bg1"/>
                </a:solidFill>
              </a:rPr>
              <a:t>Tabari</a:t>
            </a:r>
            <a:r>
              <a:rPr lang="en-GB" sz="2800" b="1" dirty="0">
                <a:solidFill>
                  <a:schemeClr val="bg1"/>
                </a:solidFill>
              </a:rPr>
              <a:t>, Vol 39</a:t>
            </a:r>
          </a:p>
          <a:p>
            <a:pPr algn="just"/>
            <a:endParaRPr lang="en-GB" sz="2800" dirty="0">
              <a:solidFill>
                <a:schemeClr val="bg1"/>
              </a:solidFill>
            </a:endParaRPr>
          </a:p>
          <a:p>
            <a:pPr algn="just"/>
            <a:r>
              <a:rPr lang="en-GB" sz="2400" dirty="0">
                <a:solidFill>
                  <a:schemeClr val="bg1"/>
                </a:solidFill>
              </a:rPr>
              <a:t>In accordance with the Arabic custom of adoption, </a:t>
            </a:r>
            <a:r>
              <a:rPr lang="en-GB" sz="2400" dirty="0" err="1">
                <a:solidFill>
                  <a:schemeClr val="bg1"/>
                </a:solidFill>
              </a:rPr>
              <a:t>Zayd</a:t>
            </a:r>
            <a:r>
              <a:rPr lang="en-GB" sz="2400" dirty="0">
                <a:solidFill>
                  <a:schemeClr val="bg1"/>
                </a:solidFill>
              </a:rPr>
              <a:t> was thereafter known as “</a:t>
            </a:r>
            <a:r>
              <a:rPr lang="en-GB" sz="2400" dirty="0" err="1">
                <a:solidFill>
                  <a:schemeClr val="bg1"/>
                </a:solidFill>
              </a:rPr>
              <a:t>Zayd</a:t>
            </a:r>
            <a:r>
              <a:rPr lang="en-GB" sz="2400" dirty="0">
                <a:solidFill>
                  <a:schemeClr val="bg1"/>
                </a:solidFill>
              </a:rPr>
              <a:t> ibn Muhammad” and was a </a:t>
            </a:r>
            <a:r>
              <a:rPr lang="en-GB" sz="2400" b="1" dirty="0">
                <a:solidFill>
                  <a:srgbClr val="FFC000"/>
                </a:solidFill>
              </a:rPr>
              <a:t>freed man</a:t>
            </a:r>
            <a:r>
              <a:rPr lang="en-GB" sz="2400" dirty="0">
                <a:solidFill>
                  <a:schemeClr val="bg1"/>
                </a:solidFill>
              </a:rPr>
              <a:t>, regarded socially and legally as </a:t>
            </a:r>
            <a:r>
              <a:rPr lang="en-GB" sz="2400" b="1" dirty="0">
                <a:solidFill>
                  <a:srgbClr val="FFC000"/>
                </a:solidFill>
              </a:rPr>
              <a:t>Muhammad’s son</a:t>
            </a:r>
            <a:r>
              <a:rPr lang="en-GB" sz="2400" dirty="0">
                <a:solidFill>
                  <a:schemeClr val="bg1"/>
                </a:solidFill>
              </a:rPr>
              <a:t>.</a:t>
            </a:r>
            <a:endParaRPr lang="en-GB" sz="2400" baseline="30000"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r>
              <a:rPr lang="en-GB" sz="1600" dirty="0">
                <a:solidFill>
                  <a:schemeClr val="bg1"/>
                </a:solidFill>
              </a:rPr>
              <a:t>Muhammad ibn </a:t>
            </a:r>
            <a:r>
              <a:rPr lang="en-GB" sz="1600" dirty="0" err="1">
                <a:solidFill>
                  <a:schemeClr val="bg1"/>
                </a:solidFill>
              </a:rPr>
              <a:t>Jarir</a:t>
            </a:r>
            <a:r>
              <a:rPr lang="en-GB" sz="1600" dirty="0">
                <a:solidFill>
                  <a:schemeClr val="bg1"/>
                </a:solidFill>
              </a:rPr>
              <a:t> al-</a:t>
            </a:r>
            <a:r>
              <a:rPr lang="en-GB" sz="1600" dirty="0" err="1">
                <a:solidFill>
                  <a:schemeClr val="bg1"/>
                </a:solidFill>
              </a:rPr>
              <a:t>Tabari</a:t>
            </a:r>
            <a:r>
              <a:rPr lang="en-GB" sz="1600" dirty="0">
                <a:solidFill>
                  <a:schemeClr val="bg1"/>
                </a:solidFill>
              </a:rPr>
              <a:t>, </a:t>
            </a:r>
            <a:r>
              <a:rPr lang="en-GB" sz="1600" i="1" dirty="0" err="1">
                <a:solidFill>
                  <a:schemeClr val="bg1"/>
                </a:solidFill>
              </a:rPr>
              <a:t>Tarikh</a:t>
            </a:r>
            <a:r>
              <a:rPr lang="en-GB" sz="1600" i="1" dirty="0">
                <a:solidFill>
                  <a:schemeClr val="bg1"/>
                </a:solidFill>
              </a:rPr>
              <a:t> al-</a:t>
            </a:r>
            <a:r>
              <a:rPr lang="en-GB" sz="1600" i="1" dirty="0" err="1">
                <a:solidFill>
                  <a:schemeClr val="bg1"/>
                </a:solidFill>
              </a:rPr>
              <a:t>Rusul</a:t>
            </a:r>
            <a:r>
              <a:rPr lang="en-GB" sz="1600" i="1" dirty="0">
                <a:solidFill>
                  <a:schemeClr val="bg1"/>
                </a:solidFill>
              </a:rPr>
              <a:t> </a:t>
            </a:r>
            <a:r>
              <a:rPr lang="en-GB" sz="1600" i="1" dirty="0" err="1">
                <a:solidFill>
                  <a:schemeClr val="bg1"/>
                </a:solidFill>
              </a:rPr>
              <a:t>wa’l-Muluk</a:t>
            </a:r>
            <a:r>
              <a:rPr lang="en-GB" sz="1600" dirty="0">
                <a:solidFill>
                  <a:schemeClr val="bg1"/>
                </a:solidFill>
              </a:rPr>
              <a:t>, vol. 39. Translated by Landau-</a:t>
            </a:r>
            <a:r>
              <a:rPr lang="en-GB" sz="1600" dirty="0" err="1">
                <a:solidFill>
                  <a:schemeClr val="bg1"/>
                </a:solidFill>
              </a:rPr>
              <a:t>Tasseron</a:t>
            </a:r>
            <a:r>
              <a:rPr lang="en-GB" sz="1600" dirty="0">
                <a:solidFill>
                  <a:schemeClr val="bg1"/>
                </a:solidFill>
              </a:rPr>
              <a:t>, E. (1998). </a:t>
            </a:r>
            <a:r>
              <a:rPr lang="en-GB" sz="1600" i="1" dirty="0">
                <a:solidFill>
                  <a:schemeClr val="bg1"/>
                </a:solidFill>
              </a:rPr>
              <a:t>Biographies of the Prophet’s Companions and Their Successors</a:t>
            </a:r>
            <a:r>
              <a:rPr lang="en-GB" sz="1600" dirty="0">
                <a:solidFill>
                  <a:schemeClr val="bg1"/>
                </a:solidFill>
              </a:rPr>
              <a:t>, p. 9. New York: State University of New York Press.</a:t>
            </a:r>
          </a:p>
        </p:txBody>
      </p:sp>
    </p:spTree>
    <p:extLst>
      <p:ext uri="{BB962C8B-B14F-4D97-AF65-F5344CB8AC3E}">
        <p14:creationId xmlns:p14="http://schemas.microsoft.com/office/powerpoint/2010/main" val="197630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877310" y="1722486"/>
            <a:ext cx="5671548" cy="830997"/>
          </a:xfrm>
          <a:prstGeom prst="rect">
            <a:avLst/>
          </a:prstGeom>
          <a:noFill/>
        </p:spPr>
        <p:txBody>
          <a:bodyPr wrap="square" rtlCol="0">
            <a:spAutoFit/>
          </a:bodyPr>
          <a:lstStyle/>
          <a:p>
            <a:r>
              <a:rPr lang="en-GB" sz="4800" b="1" dirty="0">
                <a:solidFill>
                  <a:srgbClr val="FFC000"/>
                </a:solidFill>
              </a:rPr>
              <a:t>Q33:40</a:t>
            </a:r>
          </a:p>
        </p:txBody>
      </p:sp>
      <p:sp>
        <p:nvSpPr>
          <p:cNvPr id="7" name="TextBox 6"/>
          <p:cNvSpPr txBox="1"/>
          <p:nvPr/>
        </p:nvSpPr>
        <p:spPr>
          <a:xfrm>
            <a:off x="476450" y="2846239"/>
            <a:ext cx="8191099" cy="3170099"/>
          </a:xfrm>
          <a:prstGeom prst="rect">
            <a:avLst/>
          </a:prstGeom>
          <a:noFill/>
        </p:spPr>
        <p:txBody>
          <a:bodyPr wrap="square" rtlCol="0">
            <a:spAutoFit/>
          </a:bodyPr>
          <a:lstStyle/>
          <a:p>
            <a:pPr algn="ctr"/>
            <a:r>
              <a:rPr lang="en-GB" sz="4000" i="1" dirty="0">
                <a:solidFill>
                  <a:schemeClr val="bg1"/>
                </a:solidFill>
              </a:rPr>
              <a:t>"Muhammad is </a:t>
            </a:r>
            <a:r>
              <a:rPr lang="en-GB" sz="4000" b="1" i="1" dirty="0">
                <a:solidFill>
                  <a:srgbClr val="FFC000"/>
                </a:solidFill>
              </a:rPr>
              <a:t>not the father of any of your men</a:t>
            </a:r>
            <a:r>
              <a:rPr lang="en-GB" sz="4000" i="1" dirty="0">
                <a:solidFill>
                  <a:schemeClr val="bg1"/>
                </a:solidFill>
              </a:rPr>
              <a:t>, but (he is) the Messenger of Allah, and the Seal of the Prophets: and Allah has full knowledge of all things."</a:t>
            </a:r>
          </a:p>
        </p:txBody>
      </p:sp>
    </p:spTree>
    <p:extLst>
      <p:ext uri="{BB962C8B-B14F-4D97-AF65-F5344CB8AC3E}">
        <p14:creationId xmlns:p14="http://schemas.microsoft.com/office/powerpoint/2010/main" val="2951242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1413" y="1364130"/>
            <a:ext cx="5671548" cy="1200329"/>
          </a:xfrm>
          <a:prstGeom prst="rect">
            <a:avLst/>
          </a:prstGeom>
          <a:noFill/>
        </p:spPr>
        <p:txBody>
          <a:bodyPr wrap="square" rtlCol="0">
            <a:spAutoFit/>
          </a:bodyPr>
          <a:lstStyle/>
          <a:p>
            <a:pPr algn="ctr"/>
            <a:r>
              <a:rPr lang="en-GB" sz="3600" u="sng" dirty="0">
                <a:solidFill>
                  <a:srgbClr val="FFC000"/>
                </a:solidFill>
              </a:rPr>
              <a:t>This verse was revealed to </a:t>
            </a:r>
            <a:r>
              <a:rPr lang="en-GB" sz="3600" u="sng">
                <a:solidFill>
                  <a:srgbClr val="FFC000"/>
                </a:solidFill>
              </a:rPr>
              <a:t>help Muhammad out</a:t>
            </a:r>
            <a:endParaRPr lang="en-GB" sz="3600" dirty="0">
              <a:solidFill>
                <a:srgbClr val="FFC000"/>
              </a:solidFill>
            </a:endParaRPr>
          </a:p>
        </p:txBody>
      </p:sp>
      <p:sp>
        <p:nvSpPr>
          <p:cNvPr id="7" name="TextBox 6"/>
          <p:cNvSpPr txBox="1"/>
          <p:nvPr/>
        </p:nvSpPr>
        <p:spPr>
          <a:xfrm>
            <a:off x="471638" y="2491653"/>
            <a:ext cx="8191099" cy="4062651"/>
          </a:xfrm>
          <a:prstGeom prst="rect">
            <a:avLst/>
          </a:prstGeom>
          <a:noFill/>
        </p:spPr>
        <p:txBody>
          <a:bodyPr wrap="square" rtlCol="0">
            <a:spAutoFit/>
          </a:bodyPr>
          <a:lstStyle/>
          <a:p>
            <a:pPr algn="just"/>
            <a:r>
              <a:rPr lang="en-GB" sz="2400" b="1" dirty="0">
                <a:solidFill>
                  <a:schemeClr val="bg1"/>
                </a:solidFill>
              </a:rPr>
              <a:t>Al </a:t>
            </a:r>
            <a:r>
              <a:rPr lang="en-GB" sz="2400" b="1" dirty="0" err="1">
                <a:solidFill>
                  <a:schemeClr val="bg1"/>
                </a:solidFill>
              </a:rPr>
              <a:t>Tabari</a:t>
            </a:r>
            <a:r>
              <a:rPr lang="en-GB" sz="2400" b="1" dirty="0">
                <a:solidFill>
                  <a:schemeClr val="bg1"/>
                </a:solidFill>
              </a:rPr>
              <a:t>, Vol 39</a:t>
            </a:r>
          </a:p>
          <a:p>
            <a:pPr algn="just"/>
            <a:endParaRPr lang="en-GB" sz="2800" dirty="0">
              <a:solidFill>
                <a:schemeClr val="bg1"/>
              </a:solidFill>
            </a:endParaRPr>
          </a:p>
          <a:p>
            <a:pPr algn="just"/>
            <a:r>
              <a:rPr lang="en-GB" sz="2400" b="1" dirty="0">
                <a:solidFill>
                  <a:srgbClr val="FFC000"/>
                </a:solidFill>
              </a:rPr>
              <a:t>Q33:40</a:t>
            </a:r>
            <a:r>
              <a:rPr lang="en-GB" sz="2400" dirty="0">
                <a:solidFill>
                  <a:schemeClr val="bg1"/>
                </a:solidFill>
              </a:rPr>
              <a:t> was revealed because "the </a:t>
            </a:r>
            <a:r>
              <a:rPr lang="en-GB" sz="2400" dirty="0" err="1">
                <a:solidFill>
                  <a:schemeClr val="bg1"/>
                </a:solidFill>
              </a:rPr>
              <a:t>Munafiqun</a:t>
            </a:r>
            <a:r>
              <a:rPr lang="en-GB" sz="2400" dirty="0">
                <a:solidFill>
                  <a:schemeClr val="bg1"/>
                </a:solidFill>
              </a:rPr>
              <a:t> made this a topic of their conversation and reviled the Prophet, saying </a:t>
            </a:r>
            <a:r>
              <a:rPr lang="en-GB" sz="2400" b="1" i="1" dirty="0">
                <a:solidFill>
                  <a:srgbClr val="FFC000"/>
                </a:solidFill>
              </a:rPr>
              <a:t>'Muhammad prohibits [marriage] with the [former] wives of one's own sons, but he married the [former] wife of his son </a:t>
            </a:r>
            <a:r>
              <a:rPr lang="en-GB" sz="2400" b="1" i="1" dirty="0" err="1">
                <a:solidFill>
                  <a:srgbClr val="FFC000"/>
                </a:solidFill>
              </a:rPr>
              <a:t>Zayd</a:t>
            </a:r>
            <a:r>
              <a:rPr lang="en-GB" sz="2400" dirty="0">
                <a:solidFill>
                  <a:schemeClr val="bg1"/>
                </a:solidFill>
              </a:rPr>
              <a:t>.'"</a:t>
            </a:r>
            <a:endParaRPr lang="en-GB" sz="2400" baseline="30000"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r>
              <a:rPr lang="en-GB" sz="1600" dirty="0">
                <a:solidFill>
                  <a:schemeClr val="bg1"/>
                </a:solidFill>
              </a:rPr>
              <a:t>Muhammad ibn </a:t>
            </a:r>
            <a:r>
              <a:rPr lang="en-GB" sz="1600" dirty="0" err="1">
                <a:solidFill>
                  <a:schemeClr val="bg1"/>
                </a:solidFill>
              </a:rPr>
              <a:t>Jarir</a:t>
            </a:r>
            <a:r>
              <a:rPr lang="en-GB" sz="1600" dirty="0">
                <a:solidFill>
                  <a:schemeClr val="bg1"/>
                </a:solidFill>
              </a:rPr>
              <a:t> al-</a:t>
            </a:r>
            <a:r>
              <a:rPr lang="en-GB" sz="1600" dirty="0" err="1">
                <a:solidFill>
                  <a:schemeClr val="bg1"/>
                </a:solidFill>
              </a:rPr>
              <a:t>Tabari</a:t>
            </a:r>
            <a:r>
              <a:rPr lang="en-GB" sz="1600" dirty="0">
                <a:solidFill>
                  <a:schemeClr val="bg1"/>
                </a:solidFill>
              </a:rPr>
              <a:t>, </a:t>
            </a:r>
            <a:r>
              <a:rPr lang="en-GB" sz="1600" i="1" dirty="0" err="1">
                <a:solidFill>
                  <a:schemeClr val="bg1"/>
                </a:solidFill>
              </a:rPr>
              <a:t>Tarikh</a:t>
            </a:r>
            <a:r>
              <a:rPr lang="en-GB" sz="1600" i="1" dirty="0">
                <a:solidFill>
                  <a:schemeClr val="bg1"/>
                </a:solidFill>
              </a:rPr>
              <a:t> al-</a:t>
            </a:r>
            <a:r>
              <a:rPr lang="en-GB" sz="1600" i="1" dirty="0" err="1">
                <a:solidFill>
                  <a:schemeClr val="bg1"/>
                </a:solidFill>
              </a:rPr>
              <a:t>Rusul</a:t>
            </a:r>
            <a:r>
              <a:rPr lang="en-GB" sz="1600" i="1" dirty="0">
                <a:solidFill>
                  <a:schemeClr val="bg1"/>
                </a:solidFill>
              </a:rPr>
              <a:t> </a:t>
            </a:r>
            <a:r>
              <a:rPr lang="en-GB" sz="1600" i="1" dirty="0" err="1">
                <a:solidFill>
                  <a:schemeClr val="bg1"/>
                </a:solidFill>
              </a:rPr>
              <a:t>wa’l-Muluk</a:t>
            </a:r>
            <a:r>
              <a:rPr lang="en-GB" sz="1600" dirty="0">
                <a:solidFill>
                  <a:schemeClr val="bg1"/>
                </a:solidFill>
              </a:rPr>
              <a:t>, vol. 39. Translated by Landau-</a:t>
            </a:r>
            <a:r>
              <a:rPr lang="en-GB" sz="1600" dirty="0" err="1">
                <a:solidFill>
                  <a:schemeClr val="bg1"/>
                </a:solidFill>
              </a:rPr>
              <a:t>Tasseron</a:t>
            </a:r>
            <a:r>
              <a:rPr lang="en-GB" sz="1600" dirty="0">
                <a:solidFill>
                  <a:schemeClr val="bg1"/>
                </a:solidFill>
              </a:rPr>
              <a:t>, E. (1998). </a:t>
            </a:r>
            <a:r>
              <a:rPr lang="en-GB" sz="1600" i="1" dirty="0">
                <a:solidFill>
                  <a:schemeClr val="bg1"/>
                </a:solidFill>
              </a:rPr>
              <a:t>Biographies of the Prophet’s Companions and Their Successors</a:t>
            </a:r>
            <a:r>
              <a:rPr lang="en-GB" sz="1600" dirty="0">
                <a:solidFill>
                  <a:schemeClr val="bg1"/>
                </a:solidFill>
              </a:rPr>
              <a:t>, p. 9. New York: State University of New York Press.</a:t>
            </a:r>
            <a:endParaRPr lang="en-GB" dirty="0">
              <a:solidFill>
                <a:schemeClr val="bg1"/>
              </a:solidFill>
            </a:endParaRPr>
          </a:p>
        </p:txBody>
      </p:sp>
    </p:spTree>
    <p:extLst>
      <p:ext uri="{BB962C8B-B14F-4D97-AF65-F5344CB8AC3E}">
        <p14:creationId xmlns:p14="http://schemas.microsoft.com/office/powerpoint/2010/main" val="3569072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1413" y="1291324"/>
            <a:ext cx="5671548" cy="1200329"/>
          </a:xfrm>
          <a:prstGeom prst="rect">
            <a:avLst/>
          </a:prstGeom>
          <a:noFill/>
        </p:spPr>
        <p:txBody>
          <a:bodyPr wrap="square" rtlCol="0">
            <a:spAutoFit/>
          </a:bodyPr>
          <a:lstStyle/>
          <a:p>
            <a:pPr algn="ctr"/>
            <a:r>
              <a:rPr lang="en-GB" sz="3600" u="sng" dirty="0" err="1">
                <a:solidFill>
                  <a:srgbClr val="FFC000"/>
                </a:solidFill>
              </a:rPr>
              <a:t>Zayd</a:t>
            </a:r>
            <a:r>
              <a:rPr lang="en-GB" sz="3600" u="sng" dirty="0">
                <a:solidFill>
                  <a:srgbClr val="FFC000"/>
                </a:solidFill>
              </a:rPr>
              <a:t> reverts to his original name</a:t>
            </a:r>
            <a:endParaRPr lang="en-GB" sz="3600" dirty="0">
              <a:solidFill>
                <a:srgbClr val="FFC000"/>
              </a:solidFill>
            </a:endParaRPr>
          </a:p>
        </p:txBody>
      </p:sp>
      <p:sp>
        <p:nvSpPr>
          <p:cNvPr id="7" name="TextBox 6"/>
          <p:cNvSpPr txBox="1"/>
          <p:nvPr/>
        </p:nvSpPr>
        <p:spPr>
          <a:xfrm>
            <a:off x="471638" y="2491653"/>
            <a:ext cx="8191099" cy="3939540"/>
          </a:xfrm>
          <a:prstGeom prst="rect">
            <a:avLst/>
          </a:prstGeom>
          <a:noFill/>
        </p:spPr>
        <p:txBody>
          <a:bodyPr wrap="square" rtlCol="0">
            <a:spAutoFit/>
          </a:bodyPr>
          <a:lstStyle/>
          <a:p>
            <a:pPr algn="just"/>
            <a:r>
              <a:rPr lang="en-GB" sz="2400" b="1" dirty="0">
                <a:solidFill>
                  <a:schemeClr val="bg1"/>
                </a:solidFill>
              </a:rPr>
              <a:t>Al </a:t>
            </a:r>
            <a:r>
              <a:rPr lang="en-GB" sz="2400" b="1" dirty="0" err="1">
                <a:solidFill>
                  <a:schemeClr val="bg1"/>
                </a:solidFill>
              </a:rPr>
              <a:t>Tabari</a:t>
            </a:r>
            <a:r>
              <a:rPr lang="en-GB" sz="2400" b="1" dirty="0">
                <a:solidFill>
                  <a:schemeClr val="bg1"/>
                </a:solidFill>
              </a:rPr>
              <a:t>, Vol 39</a:t>
            </a:r>
          </a:p>
          <a:p>
            <a:pPr algn="just"/>
            <a:endParaRPr lang="en-GB" sz="2800" dirty="0">
              <a:solidFill>
                <a:schemeClr val="bg1"/>
              </a:solidFill>
            </a:endParaRPr>
          </a:p>
          <a:p>
            <a:pPr algn="just"/>
            <a:r>
              <a:rPr lang="en-GB" sz="2400" dirty="0" err="1">
                <a:solidFill>
                  <a:schemeClr val="bg1"/>
                </a:solidFill>
              </a:rPr>
              <a:t>Zayd</a:t>
            </a:r>
            <a:r>
              <a:rPr lang="en-GB" sz="2400" dirty="0">
                <a:solidFill>
                  <a:schemeClr val="bg1"/>
                </a:solidFill>
              </a:rPr>
              <a:t> reverted to being known by his </a:t>
            </a:r>
            <a:r>
              <a:rPr lang="en-GB" sz="2400" b="1" dirty="0">
                <a:solidFill>
                  <a:srgbClr val="FFC000"/>
                </a:solidFill>
              </a:rPr>
              <a:t>original name </a:t>
            </a:r>
            <a:r>
              <a:rPr lang="en-GB" sz="2400" dirty="0">
                <a:solidFill>
                  <a:schemeClr val="bg1"/>
                </a:solidFill>
              </a:rPr>
              <a:t>of </a:t>
            </a:r>
            <a:r>
              <a:rPr lang="en-GB" sz="2400" dirty="0" err="1">
                <a:solidFill>
                  <a:schemeClr val="bg1"/>
                </a:solidFill>
              </a:rPr>
              <a:t>Zayd</a:t>
            </a:r>
            <a:r>
              <a:rPr lang="en-GB" sz="2400" dirty="0">
                <a:solidFill>
                  <a:schemeClr val="bg1"/>
                </a:solidFill>
              </a:rPr>
              <a:t> ibn </a:t>
            </a:r>
            <a:r>
              <a:rPr lang="en-GB" sz="2400" dirty="0" err="1">
                <a:solidFill>
                  <a:schemeClr val="bg1"/>
                </a:solidFill>
              </a:rPr>
              <a:t>Harithah</a:t>
            </a:r>
            <a:r>
              <a:rPr lang="en-GB" sz="2400" dirty="0">
                <a:solidFill>
                  <a:schemeClr val="bg1"/>
                </a:solidFill>
              </a:rPr>
              <a:t> and was no longer considered Muhammad's legal son after the revelation of </a:t>
            </a:r>
            <a:r>
              <a:rPr lang="en-GB" sz="2400" b="1" dirty="0">
                <a:solidFill>
                  <a:srgbClr val="FFC000"/>
                </a:solidFill>
              </a:rPr>
              <a:t>Q33:40</a:t>
            </a:r>
          </a:p>
          <a:p>
            <a:pPr algn="just"/>
            <a:endParaRPr lang="en-GB"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endParaRPr lang="en-GB" dirty="0">
              <a:solidFill>
                <a:schemeClr val="bg1"/>
              </a:solidFill>
            </a:endParaRPr>
          </a:p>
          <a:p>
            <a:pPr algn="just"/>
            <a:r>
              <a:rPr lang="en-GB" sz="1600" dirty="0">
                <a:solidFill>
                  <a:schemeClr val="bg1"/>
                </a:solidFill>
              </a:rPr>
              <a:t>Muhammad ibn </a:t>
            </a:r>
            <a:r>
              <a:rPr lang="en-GB" sz="1600" dirty="0" err="1">
                <a:solidFill>
                  <a:schemeClr val="bg1"/>
                </a:solidFill>
              </a:rPr>
              <a:t>Jarir</a:t>
            </a:r>
            <a:r>
              <a:rPr lang="en-GB" sz="1600" dirty="0">
                <a:solidFill>
                  <a:schemeClr val="bg1"/>
                </a:solidFill>
              </a:rPr>
              <a:t> al-</a:t>
            </a:r>
            <a:r>
              <a:rPr lang="en-GB" sz="1600" dirty="0" err="1">
                <a:solidFill>
                  <a:schemeClr val="bg1"/>
                </a:solidFill>
              </a:rPr>
              <a:t>Tabari</a:t>
            </a:r>
            <a:r>
              <a:rPr lang="en-GB" sz="1600" dirty="0">
                <a:solidFill>
                  <a:schemeClr val="bg1"/>
                </a:solidFill>
              </a:rPr>
              <a:t>, </a:t>
            </a:r>
            <a:r>
              <a:rPr lang="en-GB" sz="1600" i="1" dirty="0" err="1">
                <a:solidFill>
                  <a:schemeClr val="bg1"/>
                </a:solidFill>
              </a:rPr>
              <a:t>Tarikh</a:t>
            </a:r>
            <a:r>
              <a:rPr lang="en-GB" sz="1600" i="1" dirty="0">
                <a:solidFill>
                  <a:schemeClr val="bg1"/>
                </a:solidFill>
              </a:rPr>
              <a:t> al-</a:t>
            </a:r>
            <a:r>
              <a:rPr lang="en-GB" sz="1600" i="1" dirty="0" err="1">
                <a:solidFill>
                  <a:schemeClr val="bg1"/>
                </a:solidFill>
              </a:rPr>
              <a:t>Rusul</a:t>
            </a:r>
            <a:r>
              <a:rPr lang="en-GB" sz="1600" i="1" dirty="0">
                <a:solidFill>
                  <a:schemeClr val="bg1"/>
                </a:solidFill>
              </a:rPr>
              <a:t> </a:t>
            </a:r>
            <a:r>
              <a:rPr lang="en-GB" sz="1600" i="1" dirty="0" err="1">
                <a:solidFill>
                  <a:schemeClr val="bg1"/>
                </a:solidFill>
              </a:rPr>
              <a:t>wa’l-Muluk</a:t>
            </a:r>
            <a:r>
              <a:rPr lang="en-GB" sz="1600" dirty="0">
                <a:solidFill>
                  <a:schemeClr val="bg1"/>
                </a:solidFill>
              </a:rPr>
              <a:t>, vol. 39. Translated by Landau-</a:t>
            </a:r>
            <a:r>
              <a:rPr lang="en-GB" sz="1600" dirty="0" err="1">
                <a:solidFill>
                  <a:schemeClr val="bg1"/>
                </a:solidFill>
              </a:rPr>
              <a:t>Tasseron</a:t>
            </a:r>
            <a:r>
              <a:rPr lang="en-GB" sz="1600" dirty="0">
                <a:solidFill>
                  <a:schemeClr val="bg1"/>
                </a:solidFill>
              </a:rPr>
              <a:t>, E. (1998). </a:t>
            </a:r>
            <a:r>
              <a:rPr lang="en-GB" sz="1600" i="1" dirty="0">
                <a:solidFill>
                  <a:schemeClr val="bg1"/>
                </a:solidFill>
              </a:rPr>
              <a:t>Biographies of the Prophet’s Companions and Their Successors</a:t>
            </a:r>
            <a:r>
              <a:rPr lang="en-GB" sz="1600" dirty="0">
                <a:solidFill>
                  <a:schemeClr val="bg1"/>
                </a:solidFill>
              </a:rPr>
              <a:t>, p. 9-10. New York: State University of New York Press.</a:t>
            </a:r>
          </a:p>
        </p:txBody>
      </p:sp>
    </p:spTree>
    <p:extLst>
      <p:ext uri="{BB962C8B-B14F-4D97-AF65-F5344CB8AC3E}">
        <p14:creationId xmlns:p14="http://schemas.microsoft.com/office/powerpoint/2010/main" val="1735491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63250" cy="7013320"/>
          </a:xfrm>
          <a:prstGeom prst="rect">
            <a:avLst/>
          </a:prstGeom>
        </p:spPr>
      </p:pic>
      <p:sp>
        <p:nvSpPr>
          <p:cNvPr id="2" name="TextBox 1"/>
          <p:cNvSpPr txBox="1"/>
          <p:nvPr/>
        </p:nvSpPr>
        <p:spPr>
          <a:xfrm>
            <a:off x="1736226" y="1659556"/>
            <a:ext cx="5671548" cy="1200329"/>
          </a:xfrm>
          <a:prstGeom prst="rect">
            <a:avLst/>
          </a:prstGeom>
          <a:noFill/>
        </p:spPr>
        <p:txBody>
          <a:bodyPr wrap="square" rtlCol="0">
            <a:spAutoFit/>
          </a:bodyPr>
          <a:lstStyle/>
          <a:p>
            <a:pPr algn="ctr"/>
            <a:r>
              <a:rPr lang="en-GB" sz="3600" u="sng" dirty="0">
                <a:solidFill>
                  <a:srgbClr val="FFC000"/>
                </a:solidFill>
              </a:rPr>
              <a:t>Muhammad can have slave women</a:t>
            </a:r>
            <a:endParaRPr lang="en-GB" sz="2800" dirty="0">
              <a:solidFill>
                <a:srgbClr val="FFC000"/>
              </a:solidFill>
            </a:endParaRPr>
          </a:p>
        </p:txBody>
      </p:sp>
      <p:sp>
        <p:nvSpPr>
          <p:cNvPr id="6" name="Rectangle 1"/>
          <p:cNvSpPr>
            <a:spLocks noChangeArrowheads="1"/>
          </p:cNvSpPr>
          <p:nvPr/>
        </p:nvSpPr>
        <p:spPr bwMode="auto">
          <a:xfrm>
            <a:off x="704538" y="3151865"/>
            <a:ext cx="797022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rPr>
              <a:t>Quran 33:50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rPr>
              <a:t>“O Prophet, indeed We have made lawful to you your wives to whom you have given their due compensation and </a:t>
            </a:r>
            <a:r>
              <a:rPr kumimoji="0" lang="en-US" altLang="en-US" sz="2800" b="1" i="0" u="none" strike="noStrike" cap="none" normalizeH="0" baseline="0" dirty="0">
                <a:ln>
                  <a:noFill/>
                </a:ln>
                <a:solidFill>
                  <a:srgbClr val="FFC000"/>
                </a:solidFill>
                <a:effectLst/>
              </a:rPr>
              <a:t>those your right hand possesses </a:t>
            </a:r>
            <a:r>
              <a:rPr kumimoji="0" lang="en-US" altLang="en-US" sz="2800" b="0" i="0" u="none" strike="noStrike" cap="none" normalizeH="0" baseline="0" dirty="0">
                <a:ln>
                  <a:noFill/>
                </a:ln>
                <a:solidFill>
                  <a:schemeClr val="bg1"/>
                </a:solidFill>
                <a:effectLst/>
              </a:rPr>
              <a:t>from what Allah has returned to you [of captives]…”</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rPr>
              <a:t>See also Q23:5-6,</a:t>
            </a:r>
            <a:r>
              <a:rPr kumimoji="0" lang="en-US" altLang="en-US" sz="2800" b="0" i="0" u="none" strike="noStrike" cap="none" normalizeH="0" dirty="0">
                <a:ln>
                  <a:noFill/>
                </a:ln>
                <a:solidFill>
                  <a:schemeClr val="bg1"/>
                </a:solidFill>
                <a:effectLst/>
              </a:rPr>
              <a:t> 4:24, 8:69</a:t>
            </a:r>
            <a:endParaRPr kumimoji="0" lang="en-US" altLang="en-US" sz="28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506851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1208372"/>
            <a:ext cx="7860146" cy="3416320"/>
          </a:xfrm>
          <a:prstGeom prst="rect">
            <a:avLst/>
          </a:prstGeom>
          <a:noFill/>
        </p:spPr>
        <p:txBody>
          <a:bodyPr wrap="square" rtlCol="0">
            <a:spAutoFit/>
          </a:bodyPr>
          <a:lstStyle/>
          <a:p>
            <a:pPr algn="ctr"/>
            <a:endParaRPr lang="en-GB" sz="7200" i="1" dirty="0"/>
          </a:p>
          <a:p>
            <a:pPr algn="ctr"/>
            <a:r>
              <a:rPr lang="en-GB" sz="7200" i="1" dirty="0"/>
              <a:t>Freeing Slaves</a:t>
            </a:r>
          </a:p>
          <a:p>
            <a:pPr algn="ctr"/>
            <a:r>
              <a:rPr lang="en-GB" sz="7200" i="1" dirty="0">
                <a:solidFill>
                  <a:srgbClr val="0070C0"/>
                </a:solidFill>
              </a:rPr>
              <a:t>Manumission</a:t>
            </a:r>
            <a:endParaRPr lang="en-GB" sz="7200" dirty="0">
              <a:solidFill>
                <a:srgbClr val="0070C0"/>
              </a:solidFill>
            </a:endParaRPr>
          </a:p>
        </p:txBody>
      </p:sp>
    </p:spTree>
    <p:extLst>
      <p:ext uri="{BB962C8B-B14F-4D97-AF65-F5344CB8AC3E}">
        <p14:creationId xmlns:p14="http://schemas.microsoft.com/office/powerpoint/2010/main" val="1301236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1015663"/>
          </a:xfrm>
          <a:prstGeom prst="rect">
            <a:avLst/>
          </a:prstGeom>
          <a:noFill/>
        </p:spPr>
        <p:txBody>
          <a:bodyPr wrap="square" rtlCol="0">
            <a:spAutoFit/>
          </a:bodyPr>
          <a:lstStyle/>
          <a:p>
            <a:pPr algn="ctr"/>
            <a:r>
              <a:rPr lang="en-GB" sz="3600" u="sng" dirty="0">
                <a:solidFill>
                  <a:srgbClr val="FFC000"/>
                </a:solidFill>
              </a:rPr>
              <a:t>Emancipation of Slavery</a:t>
            </a:r>
          </a:p>
          <a:p>
            <a:pPr algn="ctr"/>
            <a:r>
              <a:rPr lang="en-GB" sz="2400" dirty="0">
                <a:solidFill>
                  <a:srgbClr val="FFC000"/>
                </a:solidFill>
              </a:rPr>
              <a:t>The Emancipation Verse</a:t>
            </a:r>
            <a:endParaRPr lang="en-GB" sz="3600" dirty="0">
              <a:solidFill>
                <a:srgbClr val="FFC000"/>
              </a:solidFill>
            </a:endParaRPr>
          </a:p>
        </p:txBody>
      </p:sp>
      <p:sp>
        <p:nvSpPr>
          <p:cNvPr id="5" name="TextBox 4"/>
          <p:cNvSpPr txBox="1"/>
          <p:nvPr/>
        </p:nvSpPr>
        <p:spPr>
          <a:xfrm>
            <a:off x="912704" y="2857798"/>
            <a:ext cx="7437665" cy="523220"/>
          </a:xfrm>
          <a:prstGeom prst="rect">
            <a:avLst/>
          </a:prstGeom>
          <a:noFill/>
        </p:spPr>
        <p:txBody>
          <a:bodyPr wrap="square" rtlCol="0">
            <a:spAutoFit/>
          </a:bodyPr>
          <a:lstStyle/>
          <a:p>
            <a:r>
              <a:rPr lang="en-GB" sz="2800" b="1" dirty="0">
                <a:solidFill>
                  <a:schemeClr val="bg1"/>
                </a:solidFill>
              </a:rPr>
              <a:t>Q24:33 – A slave can contract out of slavery</a:t>
            </a:r>
            <a:endParaRPr lang="en-GB" sz="2800" dirty="0">
              <a:solidFill>
                <a:schemeClr val="bg1"/>
              </a:solidFill>
            </a:endParaRPr>
          </a:p>
        </p:txBody>
      </p:sp>
      <p:sp>
        <p:nvSpPr>
          <p:cNvPr id="9" name="Rectangle 2"/>
          <p:cNvSpPr>
            <a:spLocks noChangeArrowheads="1"/>
          </p:cNvSpPr>
          <p:nvPr/>
        </p:nvSpPr>
        <p:spPr bwMode="auto">
          <a:xfrm>
            <a:off x="912705" y="3371288"/>
            <a:ext cx="750370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rPr>
              <a:t>‘But let them who find not [the means for] marriage abstain [from sexual relations] until Allah enriches them from His bounty. </a:t>
            </a:r>
            <a:r>
              <a:rPr kumimoji="0" lang="en-US" altLang="en-US" sz="2000" b="1" i="0" u="none" strike="noStrike" cap="none" normalizeH="0" baseline="0" dirty="0">
                <a:ln>
                  <a:noFill/>
                </a:ln>
                <a:solidFill>
                  <a:srgbClr val="FFC000"/>
                </a:solidFill>
                <a:effectLst/>
              </a:rPr>
              <a:t>And those who seek a contract [for eventual emancipation] from among whom your right hands possess - then make a contract with them if you know there is within them goodness and give them from the wealth of Allah which He has given you</a:t>
            </a:r>
            <a:r>
              <a:rPr kumimoji="0" lang="en-US" altLang="en-US" sz="2000" b="0" i="0" u="none" strike="noStrike" cap="none" normalizeH="0" baseline="0" dirty="0">
                <a:ln>
                  <a:noFill/>
                </a:ln>
                <a:solidFill>
                  <a:schemeClr val="bg1"/>
                </a:solidFill>
                <a:effectLst/>
              </a:rPr>
              <a:t>. And do not compel your slave girls to prostitution, if they desire chastity, to seek [thereby] the temporary interests of worldly life. And if someone should compel them, then indeed, Allah is [to them], after their compulsion, Forgiving and Merciful.’</a:t>
            </a:r>
          </a:p>
        </p:txBody>
      </p:sp>
    </p:spTree>
    <p:extLst>
      <p:ext uri="{BB962C8B-B14F-4D97-AF65-F5344CB8AC3E}">
        <p14:creationId xmlns:p14="http://schemas.microsoft.com/office/powerpoint/2010/main" val="3163178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6858000"/>
          </a:xfrm>
          <a:prstGeom prst="rect">
            <a:avLst/>
          </a:prstGeom>
        </p:spPr>
      </p:pic>
      <p:sp>
        <p:nvSpPr>
          <p:cNvPr id="2" name="TextBox 1"/>
          <p:cNvSpPr txBox="1"/>
          <p:nvPr/>
        </p:nvSpPr>
        <p:spPr>
          <a:xfrm>
            <a:off x="704538" y="1653941"/>
            <a:ext cx="5671548" cy="769441"/>
          </a:xfrm>
          <a:prstGeom prst="rect">
            <a:avLst/>
          </a:prstGeom>
          <a:noFill/>
        </p:spPr>
        <p:txBody>
          <a:bodyPr wrap="square" rtlCol="0">
            <a:spAutoFit/>
          </a:bodyPr>
          <a:lstStyle/>
          <a:p>
            <a:r>
              <a:rPr lang="en-GB" sz="4400" u="sng" dirty="0">
                <a:solidFill>
                  <a:srgbClr val="FFC000"/>
                </a:solidFill>
              </a:rPr>
              <a:t>Intro on Slavery</a:t>
            </a:r>
          </a:p>
        </p:txBody>
      </p:sp>
      <p:sp>
        <p:nvSpPr>
          <p:cNvPr id="3" name="TextBox 2"/>
          <p:cNvSpPr txBox="1"/>
          <p:nvPr/>
        </p:nvSpPr>
        <p:spPr>
          <a:xfrm>
            <a:off x="704538" y="2703211"/>
            <a:ext cx="7846338" cy="4124206"/>
          </a:xfrm>
          <a:prstGeom prst="rect">
            <a:avLst/>
          </a:prstGeom>
          <a:noFill/>
        </p:spPr>
        <p:txBody>
          <a:bodyPr wrap="square" rtlCol="0">
            <a:spAutoFit/>
          </a:bodyPr>
          <a:lstStyle/>
          <a:p>
            <a:endParaRPr lang="en-GB" sz="3600" dirty="0">
              <a:solidFill>
                <a:schemeClr val="bg1"/>
              </a:solidFill>
            </a:endParaRPr>
          </a:p>
          <a:p>
            <a:r>
              <a:rPr lang="en-GB" sz="3600" dirty="0">
                <a:solidFill>
                  <a:schemeClr val="bg1"/>
                </a:solidFill>
              </a:rPr>
              <a:t>Focus: </a:t>
            </a:r>
          </a:p>
          <a:p>
            <a:pPr marL="285750" indent="-285750">
              <a:buFont typeface="Arial" panose="020B0604020202020204" pitchFamily="34" charset="0"/>
              <a:buChar char="•"/>
            </a:pPr>
            <a:r>
              <a:rPr lang="en-GB" sz="3600" dirty="0">
                <a:solidFill>
                  <a:schemeClr val="bg1"/>
                </a:solidFill>
              </a:rPr>
              <a:t>The muslim position</a:t>
            </a:r>
          </a:p>
          <a:p>
            <a:pPr marL="285750" indent="-285750">
              <a:buFont typeface="Arial" panose="020B0604020202020204" pitchFamily="34" charset="0"/>
              <a:buChar char="•"/>
            </a:pPr>
            <a:r>
              <a:rPr lang="en-GB" sz="3600" dirty="0">
                <a:solidFill>
                  <a:schemeClr val="bg1"/>
                </a:solidFill>
              </a:rPr>
              <a:t>The christian position</a:t>
            </a:r>
          </a:p>
          <a:p>
            <a:pPr marL="285750" indent="-285750">
              <a:buFont typeface="Arial" panose="020B0604020202020204" pitchFamily="34" charset="0"/>
              <a:buChar char="•"/>
            </a:pPr>
            <a:r>
              <a:rPr lang="en-GB" sz="3600" dirty="0">
                <a:solidFill>
                  <a:schemeClr val="bg1"/>
                </a:solidFill>
              </a:rPr>
              <a:t>Comparisons between the two</a:t>
            </a:r>
          </a:p>
          <a:p>
            <a:endParaRPr lang="en-GB" sz="2800" dirty="0">
              <a:solidFill>
                <a:schemeClr val="bg1"/>
              </a:solidFill>
            </a:endParaRPr>
          </a:p>
          <a:p>
            <a:pPr marL="285750" indent="-285750">
              <a:buFont typeface="Arial" panose="020B0604020202020204" pitchFamily="34" charset="0"/>
              <a:buChar char="•"/>
            </a:pPr>
            <a:endParaRPr lang="en-GB" dirty="0">
              <a:solidFill>
                <a:schemeClr val="bg1"/>
              </a:solidFill>
            </a:endParaRPr>
          </a:p>
          <a:p>
            <a:endParaRPr lang="en-GB" dirty="0">
              <a:solidFill>
                <a:schemeClr val="bg1"/>
              </a:solidFill>
            </a:endParaRPr>
          </a:p>
          <a:p>
            <a:endParaRPr lang="en-GB" dirty="0"/>
          </a:p>
        </p:txBody>
      </p:sp>
    </p:spTree>
    <p:extLst>
      <p:ext uri="{BB962C8B-B14F-4D97-AF65-F5344CB8AC3E}">
        <p14:creationId xmlns:p14="http://schemas.microsoft.com/office/powerpoint/2010/main" val="318808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1015663"/>
          </a:xfrm>
          <a:prstGeom prst="rect">
            <a:avLst/>
          </a:prstGeom>
          <a:noFill/>
        </p:spPr>
        <p:txBody>
          <a:bodyPr wrap="square" rtlCol="0">
            <a:spAutoFit/>
          </a:bodyPr>
          <a:lstStyle/>
          <a:p>
            <a:pPr algn="ctr"/>
            <a:r>
              <a:rPr lang="en-GB" sz="3600" u="sng" dirty="0">
                <a:solidFill>
                  <a:srgbClr val="FFC000"/>
                </a:solidFill>
              </a:rPr>
              <a:t>Legal Retribution</a:t>
            </a:r>
          </a:p>
          <a:p>
            <a:pPr algn="ctr"/>
            <a:r>
              <a:rPr lang="en-GB" sz="2400" dirty="0">
                <a:solidFill>
                  <a:srgbClr val="FFC000"/>
                </a:solidFill>
              </a:rPr>
              <a:t>Often applied to abolition</a:t>
            </a:r>
            <a:endParaRPr lang="en-GB" sz="3600" dirty="0">
              <a:solidFill>
                <a:srgbClr val="FFC000"/>
              </a:solidFill>
            </a:endParaRPr>
          </a:p>
        </p:txBody>
      </p:sp>
      <p:sp>
        <p:nvSpPr>
          <p:cNvPr id="5" name="TextBox 4"/>
          <p:cNvSpPr txBox="1"/>
          <p:nvPr/>
        </p:nvSpPr>
        <p:spPr>
          <a:xfrm>
            <a:off x="912705" y="2857798"/>
            <a:ext cx="5772462" cy="523220"/>
          </a:xfrm>
          <a:prstGeom prst="rect">
            <a:avLst/>
          </a:prstGeom>
          <a:noFill/>
        </p:spPr>
        <p:txBody>
          <a:bodyPr wrap="square" rtlCol="0">
            <a:spAutoFit/>
          </a:bodyPr>
          <a:lstStyle/>
          <a:p>
            <a:r>
              <a:rPr lang="en-GB" sz="2800" b="1" dirty="0">
                <a:solidFill>
                  <a:prstClr val="white"/>
                </a:solidFill>
              </a:rPr>
              <a:t>Q8:67 – ‘Like with like’</a:t>
            </a:r>
            <a:endParaRPr lang="en-GB" sz="2800" dirty="0">
              <a:solidFill>
                <a:prstClr val="white"/>
              </a:solidFill>
            </a:endParaRPr>
          </a:p>
        </p:txBody>
      </p:sp>
      <p:sp>
        <p:nvSpPr>
          <p:cNvPr id="9" name="Rectangle 2"/>
          <p:cNvSpPr>
            <a:spLocks noChangeArrowheads="1"/>
          </p:cNvSpPr>
          <p:nvPr/>
        </p:nvSpPr>
        <p:spPr bwMode="auto">
          <a:xfrm>
            <a:off x="912705" y="3432845"/>
            <a:ext cx="750370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GB" sz="2400" dirty="0">
                <a:solidFill>
                  <a:prstClr val="white"/>
                </a:solidFill>
              </a:rPr>
              <a:t>O you who have believed, prescribed for you is </a:t>
            </a:r>
            <a:r>
              <a:rPr lang="en-GB" sz="2400" b="1" dirty="0">
                <a:solidFill>
                  <a:srgbClr val="FFC000"/>
                </a:solidFill>
              </a:rPr>
              <a:t>legal retribution </a:t>
            </a:r>
            <a:r>
              <a:rPr lang="en-GB" sz="2400" dirty="0">
                <a:solidFill>
                  <a:prstClr val="white"/>
                </a:solidFill>
              </a:rPr>
              <a:t>for those </a:t>
            </a:r>
            <a:r>
              <a:rPr lang="en-GB" sz="2400" b="1" dirty="0">
                <a:solidFill>
                  <a:srgbClr val="FFC000"/>
                </a:solidFill>
              </a:rPr>
              <a:t>murdered</a:t>
            </a:r>
            <a:r>
              <a:rPr lang="en-GB" sz="2400" dirty="0">
                <a:solidFill>
                  <a:prstClr val="white"/>
                </a:solidFill>
              </a:rPr>
              <a:t> - the </a:t>
            </a:r>
            <a:r>
              <a:rPr lang="en-GB" sz="2400" dirty="0">
                <a:solidFill>
                  <a:srgbClr val="FFC000"/>
                </a:solidFill>
              </a:rPr>
              <a:t>free for the free, the </a:t>
            </a:r>
            <a:r>
              <a:rPr lang="en-GB" sz="2400" i="1" dirty="0">
                <a:solidFill>
                  <a:srgbClr val="FFC000"/>
                </a:solidFill>
              </a:rPr>
              <a:t>slave</a:t>
            </a:r>
            <a:r>
              <a:rPr lang="en-GB" sz="2400" dirty="0">
                <a:solidFill>
                  <a:srgbClr val="FFC000"/>
                </a:solidFill>
              </a:rPr>
              <a:t> for the </a:t>
            </a:r>
            <a:r>
              <a:rPr lang="en-GB" sz="2400" i="1" dirty="0">
                <a:solidFill>
                  <a:srgbClr val="FFC000"/>
                </a:solidFill>
              </a:rPr>
              <a:t>slave</a:t>
            </a:r>
            <a:r>
              <a:rPr lang="en-GB" sz="2400" dirty="0">
                <a:solidFill>
                  <a:srgbClr val="FFC000"/>
                </a:solidFill>
              </a:rPr>
              <a:t>, and the female for the female</a:t>
            </a:r>
            <a:r>
              <a:rPr lang="en-GB" sz="2400" dirty="0">
                <a:solidFill>
                  <a:prstClr val="white"/>
                </a:solidFill>
              </a:rPr>
              <a:t>. But whoever overlooks from his brother anything, then there should be </a:t>
            </a:r>
            <a:r>
              <a:rPr lang="en-GB" sz="2400" i="1" dirty="0">
                <a:solidFill>
                  <a:prstClr val="white"/>
                </a:solidFill>
              </a:rPr>
              <a:t>a</a:t>
            </a:r>
            <a:r>
              <a:rPr lang="en-GB" sz="2400" dirty="0">
                <a:solidFill>
                  <a:prstClr val="white"/>
                </a:solidFill>
              </a:rPr>
              <a:t> suitable follow-up and payment to him with good conduct. </a:t>
            </a:r>
            <a:r>
              <a:rPr lang="en-GB" sz="2400" b="1" i="1" dirty="0">
                <a:solidFill>
                  <a:srgbClr val="FFC000"/>
                </a:solidFill>
              </a:rPr>
              <a:t>This is an alleviation from your Lord and a mercy. But whoever transgresses after that will have a painful punishment</a:t>
            </a:r>
            <a:r>
              <a:rPr lang="en-GB" sz="2400" dirty="0">
                <a:solidFill>
                  <a:prstClr val="white"/>
                </a:solidFill>
              </a:rPr>
              <a:t>.</a:t>
            </a:r>
            <a:endParaRPr lang="en-US" altLang="en-US" sz="2400" dirty="0">
              <a:solidFill>
                <a:prstClr val="white"/>
              </a:solidFill>
            </a:endParaRPr>
          </a:p>
        </p:txBody>
      </p:sp>
    </p:spTree>
    <p:extLst>
      <p:ext uri="{BB962C8B-B14F-4D97-AF65-F5344CB8AC3E}">
        <p14:creationId xmlns:p14="http://schemas.microsoft.com/office/powerpoint/2010/main" val="1439546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646331"/>
          </a:xfrm>
          <a:prstGeom prst="rect">
            <a:avLst/>
          </a:prstGeom>
          <a:noFill/>
        </p:spPr>
        <p:txBody>
          <a:bodyPr wrap="square" rtlCol="0">
            <a:spAutoFit/>
          </a:bodyPr>
          <a:lstStyle/>
          <a:p>
            <a:pPr algn="ctr"/>
            <a:r>
              <a:rPr lang="en-GB" sz="3600" u="sng" dirty="0">
                <a:solidFill>
                  <a:srgbClr val="FFC000"/>
                </a:solidFill>
              </a:rPr>
              <a:t>Guidance for Freeing Slaves</a:t>
            </a:r>
          </a:p>
        </p:txBody>
      </p:sp>
      <p:sp>
        <p:nvSpPr>
          <p:cNvPr id="5" name="TextBox 4"/>
          <p:cNvSpPr txBox="1"/>
          <p:nvPr/>
        </p:nvSpPr>
        <p:spPr>
          <a:xfrm>
            <a:off x="843693" y="2637745"/>
            <a:ext cx="8416413" cy="523220"/>
          </a:xfrm>
          <a:prstGeom prst="rect">
            <a:avLst/>
          </a:prstGeom>
          <a:noFill/>
        </p:spPr>
        <p:txBody>
          <a:bodyPr wrap="square" rtlCol="0">
            <a:spAutoFit/>
          </a:bodyPr>
          <a:lstStyle/>
          <a:p>
            <a:r>
              <a:rPr lang="en-GB" sz="2800" b="1" dirty="0">
                <a:solidFill>
                  <a:schemeClr val="bg1"/>
                </a:solidFill>
              </a:rPr>
              <a:t>Q4:92 – Murder price = freed slave = 2 month fast</a:t>
            </a:r>
            <a:endParaRPr lang="en-GB" sz="2800" dirty="0">
              <a:solidFill>
                <a:schemeClr val="bg1"/>
              </a:solidFill>
            </a:endParaRPr>
          </a:p>
        </p:txBody>
      </p:sp>
      <p:sp>
        <p:nvSpPr>
          <p:cNvPr id="9" name="Rectangle 2"/>
          <p:cNvSpPr>
            <a:spLocks noChangeArrowheads="1"/>
          </p:cNvSpPr>
          <p:nvPr/>
        </p:nvSpPr>
        <p:spPr bwMode="auto">
          <a:xfrm>
            <a:off x="912705" y="3217400"/>
            <a:ext cx="750370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000" dirty="0">
                <a:solidFill>
                  <a:schemeClr val="bg1"/>
                </a:solidFill>
              </a:rPr>
              <a:t>And never is it for </a:t>
            </a:r>
            <a:r>
              <a:rPr lang="en-GB" sz="2000" i="1" dirty="0">
                <a:solidFill>
                  <a:schemeClr val="bg1"/>
                </a:solidFill>
              </a:rPr>
              <a:t>a</a:t>
            </a:r>
            <a:r>
              <a:rPr lang="en-GB" sz="2000" dirty="0">
                <a:solidFill>
                  <a:schemeClr val="bg1"/>
                </a:solidFill>
              </a:rPr>
              <a:t> believer to kill </a:t>
            </a:r>
            <a:r>
              <a:rPr lang="en-GB" sz="2000" i="1" dirty="0">
                <a:solidFill>
                  <a:schemeClr val="bg1"/>
                </a:solidFill>
              </a:rPr>
              <a:t>a</a:t>
            </a:r>
            <a:r>
              <a:rPr lang="en-GB" sz="2000" dirty="0">
                <a:solidFill>
                  <a:schemeClr val="bg1"/>
                </a:solidFill>
              </a:rPr>
              <a:t> believer except by mistake. </a:t>
            </a:r>
            <a:r>
              <a:rPr lang="en-GB" sz="2000" dirty="0">
                <a:solidFill>
                  <a:srgbClr val="FFC000"/>
                </a:solidFill>
              </a:rPr>
              <a:t>And whoever kills </a:t>
            </a:r>
            <a:r>
              <a:rPr lang="en-GB" sz="2000" i="1" dirty="0">
                <a:solidFill>
                  <a:srgbClr val="FFC000"/>
                </a:solidFill>
              </a:rPr>
              <a:t>a</a:t>
            </a:r>
            <a:r>
              <a:rPr lang="en-GB" sz="2000" dirty="0">
                <a:solidFill>
                  <a:srgbClr val="FFC000"/>
                </a:solidFill>
              </a:rPr>
              <a:t> believer by mistake - then the </a:t>
            </a:r>
            <a:r>
              <a:rPr lang="en-GB" sz="2000" b="1" i="1" u="sng" dirty="0">
                <a:solidFill>
                  <a:srgbClr val="FFC000"/>
                </a:solidFill>
              </a:rPr>
              <a:t>freeing</a:t>
            </a:r>
            <a:r>
              <a:rPr lang="en-GB" sz="2000" b="1" u="sng" dirty="0">
                <a:solidFill>
                  <a:srgbClr val="FFC000"/>
                </a:solidFill>
              </a:rPr>
              <a:t> of </a:t>
            </a:r>
            <a:r>
              <a:rPr lang="en-GB" sz="2000" b="1" i="1" u="sng" dirty="0">
                <a:solidFill>
                  <a:srgbClr val="FFC000"/>
                </a:solidFill>
              </a:rPr>
              <a:t>a</a:t>
            </a:r>
            <a:r>
              <a:rPr lang="en-GB" sz="2000" b="1" u="sng" dirty="0">
                <a:solidFill>
                  <a:srgbClr val="FFC000"/>
                </a:solidFill>
              </a:rPr>
              <a:t> believing </a:t>
            </a:r>
            <a:r>
              <a:rPr lang="en-GB" sz="2000" b="1" i="1" u="sng" dirty="0">
                <a:solidFill>
                  <a:srgbClr val="FFC000"/>
                </a:solidFill>
              </a:rPr>
              <a:t>slave</a:t>
            </a:r>
            <a:r>
              <a:rPr lang="en-GB" sz="2000" dirty="0">
                <a:solidFill>
                  <a:srgbClr val="FFC000"/>
                </a:solidFill>
              </a:rPr>
              <a:t> and </a:t>
            </a:r>
            <a:r>
              <a:rPr lang="en-GB" sz="2000" i="1" dirty="0">
                <a:solidFill>
                  <a:srgbClr val="FFC000"/>
                </a:solidFill>
              </a:rPr>
              <a:t>a</a:t>
            </a:r>
            <a:r>
              <a:rPr lang="en-GB" sz="2000" dirty="0">
                <a:solidFill>
                  <a:srgbClr val="FFC000"/>
                </a:solidFill>
              </a:rPr>
              <a:t> compensation payment presented to the deceased's family </a:t>
            </a:r>
            <a:r>
              <a:rPr lang="en-GB" sz="2000" dirty="0">
                <a:solidFill>
                  <a:schemeClr val="bg1"/>
                </a:solidFill>
              </a:rPr>
              <a:t>[is required] unless they give [up their right as] charity. But if the deceased was from </a:t>
            </a:r>
            <a:r>
              <a:rPr lang="en-GB" sz="2000" i="1" dirty="0">
                <a:solidFill>
                  <a:schemeClr val="bg1"/>
                </a:solidFill>
              </a:rPr>
              <a:t>a</a:t>
            </a:r>
            <a:r>
              <a:rPr lang="en-GB" sz="2000" dirty="0">
                <a:solidFill>
                  <a:schemeClr val="bg1"/>
                </a:solidFill>
              </a:rPr>
              <a:t> people at war with you and he was </a:t>
            </a:r>
            <a:r>
              <a:rPr lang="en-GB" sz="2000" i="1" dirty="0">
                <a:solidFill>
                  <a:schemeClr val="bg1"/>
                </a:solidFill>
              </a:rPr>
              <a:t>a</a:t>
            </a:r>
            <a:r>
              <a:rPr lang="en-GB" sz="2000" dirty="0">
                <a:solidFill>
                  <a:schemeClr val="bg1"/>
                </a:solidFill>
              </a:rPr>
              <a:t> believer - then [only] the </a:t>
            </a:r>
            <a:r>
              <a:rPr lang="en-GB" sz="2000" i="1" dirty="0">
                <a:solidFill>
                  <a:schemeClr val="bg1"/>
                </a:solidFill>
              </a:rPr>
              <a:t>freeing</a:t>
            </a:r>
            <a:r>
              <a:rPr lang="en-GB" sz="2000" dirty="0">
                <a:solidFill>
                  <a:schemeClr val="bg1"/>
                </a:solidFill>
              </a:rPr>
              <a:t> of </a:t>
            </a:r>
            <a:r>
              <a:rPr lang="en-GB" sz="2000" i="1" dirty="0">
                <a:solidFill>
                  <a:schemeClr val="bg1"/>
                </a:solidFill>
              </a:rPr>
              <a:t>a</a:t>
            </a:r>
            <a:r>
              <a:rPr lang="en-GB" sz="2000" dirty="0">
                <a:solidFill>
                  <a:schemeClr val="bg1"/>
                </a:solidFill>
              </a:rPr>
              <a:t> believing </a:t>
            </a:r>
            <a:r>
              <a:rPr lang="en-GB" sz="2000" i="1" dirty="0">
                <a:solidFill>
                  <a:schemeClr val="bg1"/>
                </a:solidFill>
              </a:rPr>
              <a:t>slave</a:t>
            </a:r>
            <a:r>
              <a:rPr lang="en-GB" sz="2000" dirty="0">
                <a:solidFill>
                  <a:schemeClr val="bg1"/>
                </a:solidFill>
              </a:rPr>
              <a:t>; and if he was from </a:t>
            </a:r>
            <a:r>
              <a:rPr lang="en-GB" sz="2000" i="1" dirty="0">
                <a:solidFill>
                  <a:schemeClr val="bg1"/>
                </a:solidFill>
              </a:rPr>
              <a:t>a</a:t>
            </a:r>
            <a:r>
              <a:rPr lang="en-GB" sz="2000" dirty="0">
                <a:solidFill>
                  <a:schemeClr val="bg1"/>
                </a:solidFill>
              </a:rPr>
              <a:t> people with whom you have </a:t>
            </a:r>
            <a:r>
              <a:rPr lang="en-GB" sz="2000" i="1" dirty="0">
                <a:solidFill>
                  <a:schemeClr val="bg1"/>
                </a:solidFill>
              </a:rPr>
              <a:t>a</a:t>
            </a:r>
            <a:r>
              <a:rPr lang="en-GB" sz="2000" dirty="0">
                <a:solidFill>
                  <a:schemeClr val="bg1"/>
                </a:solidFill>
              </a:rPr>
              <a:t> treaty - then </a:t>
            </a:r>
            <a:r>
              <a:rPr lang="en-GB" sz="2000" i="1" dirty="0">
                <a:solidFill>
                  <a:schemeClr val="bg1"/>
                </a:solidFill>
              </a:rPr>
              <a:t>a</a:t>
            </a:r>
            <a:r>
              <a:rPr lang="en-GB" sz="2000" dirty="0">
                <a:solidFill>
                  <a:schemeClr val="bg1"/>
                </a:solidFill>
              </a:rPr>
              <a:t> compensation payment presented to his family and the </a:t>
            </a:r>
            <a:r>
              <a:rPr lang="en-GB" sz="2000" i="1" dirty="0">
                <a:solidFill>
                  <a:schemeClr val="bg1"/>
                </a:solidFill>
              </a:rPr>
              <a:t>freeing</a:t>
            </a:r>
            <a:r>
              <a:rPr lang="en-GB" sz="2000" dirty="0">
                <a:solidFill>
                  <a:schemeClr val="bg1"/>
                </a:solidFill>
              </a:rPr>
              <a:t> of </a:t>
            </a:r>
            <a:r>
              <a:rPr lang="en-GB" sz="2000" i="1" dirty="0">
                <a:solidFill>
                  <a:schemeClr val="bg1"/>
                </a:solidFill>
              </a:rPr>
              <a:t>a</a:t>
            </a:r>
            <a:r>
              <a:rPr lang="en-GB" sz="2000" dirty="0">
                <a:solidFill>
                  <a:schemeClr val="bg1"/>
                </a:solidFill>
              </a:rPr>
              <a:t> believing </a:t>
            </a:r>
            <a:r>
              <a:rPr lang="en-GB" sz="2000" i="1" dirty="0">
                <a:solidFill>
                  <a:schemeClr val="bg1"/>
                </a:solidFill>
              </a:rPr>
              <a:t>slave</a:t>
            </a:r>
            <a:r>
              <a:rPr lang="en-GB" sz="2000" dirty="0">
                <a:solidFill>
                  <a:schemeClr val="bg1"/>
                </a:solidFill>
              </a:rPr>
              <a:t>. And whoever does not find [one or cannot afford to buy one] - then [instead], </a:t>
            </a:r>
            <a:r>
              <a:rPr lang="en-GB" sz="2000" i="1" u="sng" dirty="0">
                <a:solidFill>
                  <a:schemeClr val="bg1"/>
                </a:solidFill>
              </a:rPr>
              <a:t>a</a:t>
            </a:r>
            <a:r>
              <a:rPr lang="en-GB" sz="2000" u="sng" dirty="0">
                <a:solidFill>
                  <a:schemeClr val="bg1"/>
                </a:solidFill>
              </a:rPr>
              <a:t> </a:t>
            </a:r>
            <a:r>
              <a:rPr lang="en-GB" sz="2000" b="1" u="sng" dirty="0">
                <a:solidFill>
                  <a:srgbClr val="FFC000"/>
                </a:solidFill>
              </a:rPr>
              <a:t>fast for two months </a:t>
            </a:r>
            <a:r>
              <a:rPr lang="en-GB" sz="2000" dirty="0">
                <a:solidFill>
                  <a:schemeClr val="bg1"/>
                </a:solidFill>
              </a:rPr>
              <a:t>consecutively, [seeking] acceptance of repentance from Allah . And Allah is ever Knowing and Wise.</a:t>
            </a:r>
            <a:endParaRPr kumimoji="0" lang="en-US" altLang="en-US" sz="20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982591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878"/>
            <a:ext cx="9144000" cy="7013320"/>
          </a:xfrm>
          <a:prstGeom prst="rect">
            <a:avLst/>
          </a:prstGeom>
        </p:spPr>
      </p:pic>
      <p:sp>
        <p:nvSpPr>
          <p:cNvPr id="2" name="TextBox 1"/>
          <p:cNvSpPr txBox="1"/>
          <p:nvPr/>
        </p:nvSpPr>
        <p:spPr>
          <a:xfrm>
            <a:off x="912706" y="1653941"/>
            <a:ext cx="7318585" cy="646331"/>
          </a:xfrm>
          <a:prstGeom prst="rect">
            <a:avLst/>
          </a:prstGeom>
          <a:noFill/>
        </p:spPr>
        <p:txBody>
          <a:bodyPr wrap="square" rtlCol="0">
            <a:spAutoFit/>
          </a:bodyPr>
          <a:lstStyle/>
          <a:p>
            <a:pPr algn="ctr"/>
            <a:r>
              <a:rPr lang="en-GB" sz="3600" u="sng" dirty="0">
                <a:solidFill>
                  <a:srgbClr val="FFC000"/>
                </a:solidFill>
              </a:rPr>
              <a:t>Guidance for Freeing Slaves</a:t>
            </a:r>
          </a:p>
        </p:txBody>
      </p:sp>
      <p:sp>
        <p:nvSpPr>
          <p:cNvPr id="5" name="TextBox 4"/>
          <p:cNvSpPr txBox="1"/>
          <p:nvPr/>
        </p:nvSpPr>
        <p:spPr>
          <a:xfrm>
            <a:off x="912704" y="2857798"/>
            <a:ext cx="7774095" cy="523220"/>
          </a:xfrm>
          <a:prstGeom prst="rect">
            <a:avLst/>
          </a:prstGeom>
          <a:noFill/>
        </p:spPr>
        <p:txBody>
          <a:bodyPr wrap="square" rtlCol="0">
            <a:spAutoFit/>
          </a:bodyPr>
          <a:lstStyle/>
          <a:p>
            <a:r>
              <a:rPr lang="en-GB" sz="2800" b="1" dirty="0">
                <a:solidFill>
                  <a:schemeClr val="bg1"/>
                </a:solidFill>
              </a:rPr>
              <a:t>Q5:89 – Oath breaking = freed slave = 3 day fast</a:t>
            </a:r>
            <a:endParaRPr lang="en-GB" sz="2800" dirty="0">
              <a:solidFill>
                <a:schemeClr val="bg1"/>
              </a:solidFill>
            </a:endParaRPr>
          </a:p>
        </p:txBody>
      </p:sp>
      <p:sp>
        <p:nvSpPr>
          <p:cNvPr id="9" name="Rectangle 2"/>
          <p:cNvSpPr>
            <a:spLocks noChangeArrowheads="1"/>
          </p:cNvSpPr>
          <p:nvPr/>
        </p:nvSpPr>
        <p:spPr bwMode="auto">
          <a:xfrm>
            <a:off x="912705" y="3679066"/>
            <a:ext cx="750370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000" dirty="0">
                <a:solidFill>
                  <a:schemeClr val="bg1"/>
                </a:solidFill>
              </a:rPr>
              <a:t>Allah will not impose blame upon you for what is meaningless in your oaths, but He will impose blame upon you for [breaking] what you intended of oaths. </a:t>
            </a:r>
            <a:r>
              <a:rPr lang="en-GB" sz="2000" dirty="0">
                <a:solidFill>
                  <a:srgbClr val="FFC000"/>
                </a:solidFill>
              </a:rPr>
              <a:t>So its expiation is the </a:t>
            </a:r>
            <a:r>
              <a:rPr lang="en-GB" sz="2000" b="1" dirty="0">
                <a:solidFill>
                  <a:srgbClr val="FFC000"/>
                </a:solidFill>
              </a:rPr>
              <a:t>feeding of ten needy people </a:t>
            </a:r>
            <a:r>
              <a:rPr lang="en-GB" sz="2000" dirty="0">
                <a:solidFill>
                  <a:srgbClr val="FFC000"/>
                </a:solidFill>
              </a:rPr>
              <a:t>from the average of that which you feed your [own] families or </a:t>
            </a:r>
            <a:r>
              <a:rPr lang="en-GB" sz="2000" b="1" dirty="0">
                <a:solidFill>
                  <a:srgbClr val="FFC000"/>
                </a:solidFill>
              </a:rPr>
              <a:t>clothing them </a:t>
            </a:r>
            <a:r>
              <a:rPr lang="en-GB" sz="2000" dirty="0">
                <a:solidFill>
                  <a:srgbClr val="FFC000"/>
                </a:solidFill>
              </a:rPr>
              <a:t>or the </a:t>
            </a:r>
            <a:r>
              <a:rPr lang="en-GB" sz="2000" b="1" i="1" dirty="0">
                <a:solidFill>
                  <a:srgbClr val="FFC000"/>
                </a:solidFill>
              </a:rPr>
              <a:t>freeing</a:t>
            </a:r>
            <a:r>
              <a:rPr lang="en-GB" sz="2000" b="1" dirty="0">
                <a:solidFill>
                  <a:srgbClr val="FFC000"/>
                </a:solidFill>
              </a:rPr>
              <a:t> of </a:t>
            </a:r>
            <a:r>
              <a:rPr lang="en-GB" sz="2000" b="1" i="1" dirty="0">
                <a:solidFill>
                  <a:srgbClr val="FFC000"/>
                </a:solidFill>
              </a:rPr>
              <a:t>a</a:t>
            </a:r>
            <a:r>
              <a:rPr lang="en-GB" sz="2000" b="1" dirty="0">
                <a:solidFill>
                  <a:srgbClr val="FFC000"/>
                </a:solidFill>
              </a:rPr>
              <a:t> </a:t>
            </a:r>
            <a:r>
              <a:rPr lang="en-GB" sz="2000" b="1" i="1" dirty="0">
                <a:solidFill>
                  <a:srgbClr val="FFC000"/>
                </a:solidFill>
              </a:rPr>
              <a:t>slave</a:t>
            </a:r>
            <a:r>
              <a:rPr lang="en-GB" sz="2000" dirty="0">
                <a:solidFill>
                  <a:schemeClr val="bg1"/>
                </a:solidFill>
              </a:rPr>
              <a:t>. But whoever cannot find [or afford it] </a:t>
            </a:r>
            <a:r>
              <a:rPr lang="en-GB" sz="2000" dirty="0">
                <a:solidFill>
                  <a:srgbClr val="FFC000"/>
                </a:solidFill>
              </a:rPr>
              <a:t>- then </a:t>
            </a:r>
            <a:r>
              <a:rPr lang="en-GB" sz="2000" i="1" dirty="0">
                <a:solidFill>
                  <a:srgbClr val="FFC000"/>
                </a:solidFill>
              </a:rPr>
              <a:t>a</a:t>
            </a:r>
            <a:r>
              <a:rPr lang="en-GB" sz="2000" dirty="0">
                <a:solidFill>
                  <a:srgbClr val="FFC000"/>
                </a:solidFill>
              </a:rPr>
              <a:t> </a:t>
            </a:r>
            <a:r>
              <a:rPr lang="en-GB" sz="2000" b="1" dirty="0">
                <a:solidFill>
                  <a:srgbClr val="FFC000"/>
                </a:solidFill>
              </a:rPr>
              <a:t>fast of three days </a:t>
            </a:r>
            <a:r>
              <a:rPr lang="en-GB" sz="2000" dirty="0">
                <a:solidFill>
                  <a:schemeClr val="bg1"/>
                </a:solidFill>
              </a:rPr>
              <a:t>[is required]. That is the expiation for oaths when you have sworn. But guard your oaths. Thus does Allah make clear to you His verses that you may be grateful.</a:t>
            </a:r>
            <a:endParaRPr kumimoji="0" lang="en-US" altLang="en-US" sz="20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522200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2325972"/>
            <a:ext cx="7860146" cy="1846659"/>
          </a:xfrm>
          <a:prstGeom prst="rect">
            <a:avLst/>
          </a:prstGeom>
          <a:noFill/>
        </p:spPr>
        <p:txBody>
          <a:bodyPr wrap="square" rtlCol="0">
            <a:spAutoFit/>
          </a:bodyPr>
          <a:lstStyle/>
          <a:p>
            <a:pPr algn="ctr"/>
            <a:r>
              <a:rPr lang="en-GB" sz="6000" i="1" dirty="0"/>
              <a:t>Muhammad’s Example</a:t>
            </a:r>
          </a:p>
          <a:p>
            <a:pPr algn="ctr"/>
            <a:r>
              <a:rPr lang="en-GB" sz="5400" i="1" dirty="0">
                <a:solidFill>
                  <a:srgbClr val="0070C0"/>
                </a:solidFill>
              </a:rPr>
              <a:t>Freedom?</a:t>
            </a:r>
            <a:endParaRPr lang="en-GB" sz="5400" dirty="0">
              <a:solidFill>
                <a:srgbClr val="0070C0"/>
              </a:solidFill>
            </a:endParaRPr>
          </a:p>
        </p:txBody>
      </p:sp>
    </p:spTree>
    <p:extLst>
      <p:ext uri="{BB962C8B-B14F-4D97-AF65-F5344CB8AC3E}">
        <p14:creationId xmlns:p14="http://schemas.microsoft.com/office/powerpoint/2010/main" val="1366975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015663"/>
          </a:xfrm>
          <a:prstGeom prst="rect">
            <a:avLst/>
          </a:prstGeom>
          <a:noFill/>
        </p:spPr>
        <p:txBody>
          <a:bodyPr wrap="square" rtlCol="0">
            <a:spAutoFit/>
          </a:bodyPr>
          <a:lstStyle/>
          <a:p>
            <a:pPr algn="ctr"/>
            <a:r>
              <a:rPr lang="en-GB" sz="3600" u="sng" dirty="0">
                <a:solidFill>
                  <a:srgbClr val="FFC000"/>
                </a:solidFill>
              </a:rPr>
              <a:t>Example of Muhammad</a:t>
            </a:r>
          </a:p>
          <a:p>
            <a:pPr algn="ctr"/>
            <a:r>
              <a:rPr lang="en-GB" sz="2400" dirty="0">
                <a:solidFill>
                  <a:srgbClr val="FFC000"/>
                </a:solidFill>
              </a:rPr>
              <a:t>The Abolitionist?</a:t>
            </a:r>
          </a:p>
        </p:txBody>
      </p:sp>
      <p:sp>
        <p:nvSpPr>
          <p:cNvPr id="5" name="Rectangle 1"/>
          <p:cNvSpPr>
            <a:spLocks noChangeArrowheads="1"/>
          </p:cNvSpPr>
          <p:nvPr/>
        </p:nvSpPr>
        <p:spPr bwMode="auto">
          <a:xfrm>
            <a:off x="750771" y="3134246"/>
            <a:ext cx="75365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bg1"/>
                </a:solidFill>
                <a:effectLst/>
                <a:latin typeface="+mj-lt"/>
              </a:rPr>
              <a:t>Sahih</a:t>
            </a:r>
            <a:r>
              <a:rPr kumimoji="0" lang="en-US" altLang="en-US" sz="2400" b="1" i="1" u="none" strike="noStrike" cap="none" normalizeH="0" baseline="0" dirty="0">
                <a:ln>
                  <a:noFill/>
                </a:ln>
                <a:solidFill>
                  <a:schemeClr val="bg1"/>
                </a:solidFill>
                <a:effectLst/>
                <a:latin typeface="+mj-lt"/>
              </a:rPr>
              <a:t> Bukhari - V</a:t>
            </a:r>
            <a:r>
              <a:rPr kumimoji="0" lang="en-US" altLang="en-US" sz="2400" b="1" i="1" u="none" strike="noStrike" cap="none" normalizeH="0" baseline="0" dirty="0" bmk="">
                <a:ln>
                  <a:noFill/>
                </a:ln>
                <a:solidFill>
                  <a:schemeClr val="bg1"/>
                </a:solidFill>
                <a:effectLst/>
                <a:latin typeface="+mj-lt"/>
              </a:rPr>
              <a:t>olume 5, Book 57, Number </a:t>
            </a:r>
            <a:r>
              <a:rPr lang="en-US" altLang="en-US" sz="2400" b="1" i="1" dirty="0" bmk="">
                <a:solidFill>
                  <a:schemeClr val="bg1"/>
                </a:solidFill>
                <a:latin typeface="+mj-lt"/>
              </a:rPr>
              <a:t>99</a:t>
            </a:r>
            <a:r>
              <a:rPr kumimoji="0" lang="en-US" altLang="en-US" sz="2400" b="1" i="1" u="none" strike="noStrike" cap="none" normalizeH="0" baseline="0" dirty="0" bmk="">
                <a:ln>
                  <a:noFill/>
                </a:ln>
                <a:solidFill>
                  <a:schemeClr val="bg1"/>
                </a:solidFill>
                <a:effectLst/>
                <a:latin typeface="+mj-lt"/>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latin typeface="+mj-lt"/>
            </a:endParaRPr>
          </a:p>
          <a:p>
            <a:r>
              <a:rPr lang="en-GB" sz="2400" dirty="0">
                <a:solidFill>
                  <a:schemeClr val="bg1"/>
                </a:solidFill>
              </a:rPr>
              <a:t>Narrated </a:t>
            </a:r>
            <a:r>
              <a:rPr lang="en-GB" sz="2400" dirty="0" err="1">
                <a:solidFill>
                  <a:schemeClr val="bg1"/>
                </a:solidFill>
              </a:rPr>
              <a:t>Qais</a:t>
            </a:r>
            <a:r>
              <a:rPr lang="en-GB" sz="2400" dirty="0">
                <a:solidFill>
                  <a:schemeClr val="bg1"/>
                </a:solidFill>
              </a:rPr>
              <a:t>:</a:t>
            </a:r>
          </a:p>
          <a:p>
            <a:pPr algn="just"/>
            <a:endParaRPr lang="en-GB" sz="2400" dirty="0">
              <a:solidFill>
                <a:schemeClr val="bg1"/>
              </a:solidFill>
            </a:endParaRPr>
          </a:p>
          <a:p>
            <a:pPr algn="just"/>
            <a:r>
              <a:rPr lang="en-GB" sz="2400" dirty="0">
                <a:solidFill>
                  <a:schemeClr val="bg1"/>
                </a:solidFill>
              </a:rPr>
              <a:t>Bilal said to Abu Bakr, "If you have bought me for yourself then keep me (for yourself), </a:t>
            </a:r>
            <a:r>
              <a:rPr lang="en-GB" sz="2400" b="1" dirty="0">
                <a:solidFill>
                  <a:srgbClr val="FFC000"/>
                </a:solidFill>
              </a:rPr>
              <a:t>but if you have bought me for Allah's Sake, then leave me for Allah's Work</a:t>
            </a:r>
            <a:r>
              <a:rPr lang="en-GB" sz="2400" dirty="0">
                <a:solidFill>
                  <a:schemeClr val="bg1"/>
                </a:solidFill>
              </a:rPr>
              <a:t>."</a:t>
            </a:r>
            <a:endParaRPr lang="en-GB" sz="2400" dirty="0">
              <a:solidFill>
                <a:schemeClr val="bg1"/>
              </a:solidFill>
              <a:effectLst/>
            </a:endParaRPr>
          </a:p>
        </p:txBody>
      </p:sp>
    </p:spTree>
    <p:extLst>
      <p:ext uri="{BB962C8B-B14F-4D97-AF65-F5344CB8AC3E}">
        <p14:creationId xmlns:p14="http://schemas.microsoft.com/office/powerpoint/2010/main" val="7171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200329"/>
          </a:xfrm>
          <a:prstGeom prst="rect">
            <a:avLst/>
          </a:prstGeom>
          <a:noFill/>
        </p:spPr>
        <p:txBody>
          <a:bodyPr wrap="square" rtlCol="0">
            <a:spAutoFit/>
          </a:bodyPr>
          <a:lstStyle/>
          <a:p>
            <a:pPr algn="ctr"/>
            <a:r>
              <a:rPr lang="en-GB" sz="3600" u="sng" dirty="0">
                <a:solidFill>
                  <a:srgbClr val="FFC000"/>
                </a:solidFill>
              </a:rPr>
              <a:t>Muhammad scolds a woman for freeing her slave</a:t>
            </a:r>
            <a:endParaRPr lang="en-GB" sz="2400" dirty="0">
              <a:solidFill>
                <a:srgbClr val="FFC000"/>
              </a:solidFill>
            </a:endParaRPr>
          </a:p>
        </p:txBody>
      </p:sp>
      <p:sp>
        <p:nvSpPr>
          <p:cNvPr id="5" name="Rectangle 1"/>
          <p:cNvSpPr>
            <a:spLocks noChangeArrowheads="1"/>
          </p:cNvSpPr>
          <p:nvPr/>
        </p:nvSpPr>
        <p:spPr bwMode="auto">
          <a:xfrm>
            <a:off x="683395" y="2974767"/>
            <a:ext cx="753658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err="1">
                <a:ln>
                  <a:noFill/>
                </a:ln>
                <a:solidFill>
                  <a:schemeClr val="bg1"/>
                </a:solidFill>
                <a:effectLst/>
                <a:latin typeface="+mj-lt"/>
              </a:rPr>
              <a:t>Sahih</a:t>
            </a:r>
            <a:r>
              <a:rPr kumimoji="0" lang="en-US" altLang="en-US" sz="2000" b="1" i="1" u="none" strike="noStrike" cap="none" normalizeH="0" baseline="0" dirty="0">
                <a:ln>
                  <a:noFill/>
                </a:ln>
                <a:solidFill>
                  <a:schemeClr val="bg1"/>
                </a:solidFill>
                <a:effectLst/>
                <a:latin typeface="+mj-lt"/>
              </a:rPr>
              <a:t> Bukhari - V</a:t>
            </a:r>
            <a:r>
              <a:rPr kumimoji="0" lang="en-US" altLang="en-US" sz="2000" b="1" i="1" u="none" strike="noStrike" cap="none" normalizeH="0" baseline="0" dirty="0" bmk="">
                <a:ln>
                  <a:noFill/>
                </a:ln>
                <a:solidFill>
                  <a:schemeClr val="bg1"/>
                </a:solidFill>
                <a:effectLst/>
                <a:latin typeface="+mj-lt"/>
              </a:rPr>
              <a:t>olume 3, Book 47, Number 765: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bg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mj-lt"/>
              </a:rPr>
              <a:t>Narrated </a:t>
            </a:r>
            <a:r>
              <a:rPr kumimoji="0" lang="en-US" altLang="en-US" sz="2000" b="0" i="0" u="none" strike="noStrike" cap="none" normalizeH="0" baseline="0" dirty="0" err="1">
                <a:ln>
                  <a:noFill/>
                </a:ln>
                <a:solidFill>
                  <a:schemeClr val="bg1"/>
                </a:solidFill>
                <a:effectLst/>
                <a:latin typeface="+mj-lt"/>
              </a:rPr>
              <a:t>Kurib</a:t>
            </a:r>
            <a:r>
              <a:rPr kumimoji="0" lang="en-US" altLang="en-US" sz="2000" b="0" i="0" u="none" strike="noStrike" cap="none" normalizeH="0" baseline="0" dirty="0">
                <a:ln>
                  <a:noFill/>
                </a:ln>
                <a:solidFill>
                  <a:schemeClr val="bg1"/>
                </a:solidFill>
                <a:effectLst/>
                <a:latin typeface="+mj-l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mj-l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mj-lt"/>
              </a:rPr>
              <a:t>“the freed slave of Ibn 'Abbas, that </a:t>
            </a:r>
            <a:r>
              <a:rPr kumimoji="0" lang="en-US" altLang="en-US" sz="2000" b="0" i="0" u="none" strike="noStrike" cap="none" normalizeH="0" baseline="0" dirty="0" err="1">
                <a:ln>
                  <a:noFill/>
                </a:ln>
                <a:solidFill>
                  <a:schemeClr val="bg1"/>
                </a:solidFill>
                <a:effectLst/>
                <a:latin typeface="+mj-lt"/>
              </a:rPr>
              <a:t>Maimuna</a:t>
            </a:r>
            <a:r>
              <a:rPr kumimoji="0" lang="en-US" altLang="en-US" sz="2000" b="0" i="0" u="none" strike="noStrike" cap="none" normalizeH="0" baseline="0" dirty="0">
                <a:ln>
                  <a:noFill/>
                </a:ln>
                <a:solidFill>
                  <a:schemeClr val="bg1"/>
                </a:solidFill>
                <a:effectLst/>
                <a:latin typeface="+mj-lt"/>
              </a:rPr>
              <a:t> </a:t>
            </a:r>
            <a:r>
              <a:rPr kumimoji="0" lang="en-US" altLang="en-US" sz="2000" b="0" i="0" u="none" strike="noStrike" cap="none" normalizeH="0" baseline="0" dirty="0" err="1">
                <a:ln>
                  <a:noFill/>
                </a:ln>
                <a:solidFill>
                  <a:schemeClr val="bg1"/>
                </a:solidFill>
                <a:effectLst/>
                <a:latin typeface="+mj-lt"/>
              </a:rPr>
              <a:t>bint</a:t>
            </a:r>
            <a:r>
              <a:rPr kumimoji="0" lang="en-US" altLang="en-US" sz="2000" b="0" i="0" u="none" strike="noStrike" cap="none" normalizeH="0" baseline="0" dirty="0">
                <a:ln>
                  <a:noFill/>
                </a:ln>
                <a:solidFill>
                  <a:schemeClr val="bg1"/>
                </a:solidFill>
                <a:effectLst/>
                <a:latin typeface="+mj-lt"/>
              </a:rPr>
              <a:t> Al-</a:t>
            </a:r>
            <a:r>
              <a:rPr kumimoji="0" lang="en-US" altLang="en-US" sz="2000" b="0" i="0" u="none" strike="noStrike" cap="none" normalizeH="0" baseline="0" dirty="0" err="1">
                <a:ln>
                  <a:noFill/>
                </a:ln>
                <a:solidFill>
                  <a:schemeClr val="bg1"/>
                </a:solidFill>
                <a:effectLst/>
                <a:latin typeface="+mj-lt"/>
              </a:rPr>
              <a:t>Harith</a:t>
            </a:r>
            <a:r>
              <a:rPr kumimoji="0" lang="en-US" altLang="en-US" sz="2000" b="0" i="0" u="none" strike="noStrike" cap="none" normalizeH="0" baseline="0" dirty="0">
                <a:ln>
                  <a:noFill/>
                </a:ln>
                <a:solidFill>
                  <a:schemeClr val="bg1"/>
                </a:solidFill>
                <a:effectLst/>
                <a:latin typeface="+mj-lt"/>
              </a:rPr>
              <a:t> told him that she </a:t>
            </a:r>
            <a:r>
              <a:rPr kumimoji="0" lang="en-US" altLang="en-US" sz="2000" b="1" i="0" u="none" strike="noStrike" cap="none" normalizeH="0" baseline="0" dirty="0">
                <a:ln>
                  <a:noFill/>
                </a:ln>
                <a:solidFill>
                  <a:srgbClr val="FFC000"/>
                </a:solidFill>
                <a:effectLst/>
                <a:latin typeface="+mj-lt"/>
              </a:rPr>
              <a:t>manumitted a slave-girl without taking the permission of the Prophet</a:t>
            </a:r>
            <a:r>
              <a:rPr kumimoji="0" lang="en-US" altLang="en-US" sz="2000" b="0" i="0" u="none" strike="noStrike" cap="none" normalizeH="0" baseline="0" dirty="0">
                <a:ln>
                  <a:noFill/>
                </a:ln>
                <a:solidFill>
                  <a:schemeClr val="bg1"/>
                </a:solidFill>
                <a:effectLst/>
                <a:latin typeface="+mj-lt"/>
              </a:rPr>
              <a:t>. On the day when it was her turn to be with the Prophet, she said, "Do you know, O Allah's Apostle, that I have manumitted my slave-girl?" He said, "Have you really?" She replied in the affirmative. He said, "</a:t>
            </a:r>
            <a:r>
              <a:rPr kumimoji="0" lang="en-US" altLang="en-US" sz="2000" b="1" i="0" u="none" strike="noStrike" cap="none" normalizeH="0" baseline="0" dirty="0">
                <a:ln>
                  <a:noFill/>
                </a:ln>
                <a:solidFill>
                  <a:srgbClr val="FFC000"/>
                </a:solidFill>
                <a:effectLst/>
                <a:latin typeface="+mj-lt"/>
              </a:rPr>
              <a:t>You would have got more reward if you had given her (i.e. the slave-girl) to one of your maternal uncles</a:t>
            </a:r>
            <a:r>
              <a:rPr kumimoji="0" lang="en-US" altLang="en-US" sz="2000" b="0" i="0" u="none" strike="noStrike" cap="none" normalizeH="0" baseline="0" dirty="0">
                <a:ln>
                  <a:noFill/>
                </a:ln>
                <a:solidFill>
                  <a:schemeClr val="bg1"/>
                </a:solidFill>
                <a:effectLst/>
                <a:latin typeface="+mj-lt"/>
              </a:rPr>
              <a:t>."</a:t>
            </a:r>
          </a:p>
        </p:txBody>
      </p:sp>
    </p:spTree>
    <p:extLst>
      <p:ext uri="{BB962C8B-B14F-4D97-AF65-F5344CB8AC3E}">
        <p14:creationId xmlns:p14="http://schemas.microsoft.com/office/powerpoint/2010/main" val="3656710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7475" y="1659556"/>
            <a:ext cx="7552757" cy="1015663"/>
          </a:xfrm>
          <a:prstGeom prst="rect">
            <a:avLst/>
          </a:prstGeom>
          <a:noFill/>
        </p:spPr>
        <p:txBody>
          <a:bodyPr wrap="square" rtlCol="0">
            <a:spAutoFit/>
          </a:bodyPr>
          <a:lstStyle/>
          <a:p>
            <a:pPr algn="ctr"/>
            <a:r>
              <a:rPr lang="en-GB" sz="3600" u="sng" dirty="0">
                <a:solidFill>
                  <a:srgbClr val="FFC000"/>
                </a:solidFill>
              </a:rPr>
              <a:t>Muhammad </a:t>
            </a:r>
            <a:r>
              <a:rPr lang="en-GB" sz="3600" u="sng">
                <a:solidFill>
                  <a:srgbClr val="FFC000"/>
                </a:solidFill>
              </a:rPr>
              <a:t>re-enslaves freed slaves</a:t>
            </a:r>
            <a:endParaRPr lang="en-GB" sz="3600" u="sng" dirty="0">
              <a:solidFill>
                <a:srgbClr val="FFC000"/>
              </a:solidFill>
            </a:endParaRPr>
          </a:p>
          <a:p>
            <a:pPr algn="ctr"/>
            <a:r>
              <a:rPr lang="en-GB" sz="2400" dirty="0">
                <a:solidFill>
                  <a:srgbClr val="FFC000"/>
                </a:solidFill>
              </a:rPr>
              <a:t>The Abolitionist?</a:t>
            </a:r>
          </a:p>
        </p:txBody>
      </p:sp>
      <p:sp>
        <p:nvSpPr>
          <p:cNvPr id="3" name="Rectangle 1"/>
          <p:cNvSpPr>
            <a:spLocks noChangeArrowheads="1"/>
          </p:cNvSpPr>
          <p:nvPr/>
        </p:nvSpPr>
        <p:spPr bwMode="auto">
          <a:xfrm>
            <a:off x="917475" y="2949580"/>
            <a:ext cx="738257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bg1"/>
                </a:solidFill>
                <a:effectLst/>
              </a:rPr>
              <a:t>Sahih</a:t>
            </a:r>
            <a:r>
              <a:rPr kumimoji="0" lang="en-US" altLang="en-US" sz="2400" b="1" i="1" u="none" strike="noStrike" cap="none" normalizeH="0" dirty="0">
                <a:ln>
                  <a:noFill/>
                </a:ln>
                <a:solidFill>
                  <a:schemeClr val="bg1"/>
                </a:solidFill>
                <a:effectLst/>
              </a:rPr>
              <a:t> Muslim - </a:t>
            </a:r>
            <a:r>
              <a:rPr kumimoji="0" lang="en-US" altLang="en-US" sz="2400" b="1" i="1" u="none" strike="noStrike" cap="none" normalizeH="0" baseline="0" dirty="0">
                <a:ln>
                  <a:noFill/>
                </a:ln>
                <a:solidFill>
                  <a:schemeClr val="bg1"/>
                </a:solidFill>
                <a:effectLst/>
              </a:rPr>
              <a:t>B</a:t>
            </a:r>
            <a:r>
              <a:rPr kumimoji="0" lang="en-US" altLang="en-US" sz="2400" b="1" i="1" u="none" strike="noStrike" cap="none" normalizeH="0" baseline="0" dirty="0" bmk="">
                <a:ln>
                  <a:noFill/>
                </a:ln>
                <a:solidFill>
                  <a:schemeClr val="bg1"/>
                </a:solidFill>
                <a:effectLst/>
              </a:rPr>
              <a:t>ook 015, Number 4112: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'Imran b. Husain reported that a person who had no other property </a:t>
            </a:r>
            <a:r>
              <a:rPr kumimoji="0" lang="en-US" altLang="en-US" sz="2400" b="1" i="0" u="none" strike="noStrike" cap="none" normalizeH="0" baseline="0" dirty="0">
                <a:ln>
                  <a:noFill/>
                </a:ln>
                <a:solidFill>
                  <a:srgbClr val="FFC000"/>
                </a:solidFill>
                <a:effectLst/>
              </a:rPr>
              <a:t>emancipated six slaves of his at the time of his death</a:t>
            </a:r>
            <a:r>
              <a:rPr kumimoji="0" lang="en-US" altLang="en-US" sz="2400" b="0" i="0" u="none" strike="noStrike" cap="none" normalizeH="0" baseline="0" dirty="0">
                <a:ln>
                  <a:noFill/>
                </a:ln>
                <a:solidFill>
                  <a:schemeClr val="bg1"/>
                </a:solidFill>
                <a:effectLst/>
              </a:rPr>
              <a:t>. Allah's Messenger</a:t>
            </a:r>
            <a:r>
              <a:rPr kumimoji="0" lang="en-US" altLang="en-US" sz="2400" b="0" i="0" u="none" strike="noStrike" cap="none" normalizeH="0" dirty="0">
                <a:ln>
                  <a:noFill/>
                </a:ln>
                <a:solidFill>
                  <a:schemeClr val="bg1"/>
                </a:solidFill>
                <a:effectLst/>
              </a:rPr>
              <a:t> </a:t>
            </a:r>
            <a:r>
              <a:rPr kumimoji="0" lang="en-US" altLang="en-US" sz="2400" b="0" i="0" u="none" strike="noStrike" cap="none" normalizeH="0" baseline="0" dirty="0">
                <a:ln>
                  <a:noFill/>
                </a:ln>
                <a:solidFill>
                  <a:schemeClr val="bg1"/>
                </a:solidFill>
                <a:effectLst/>
              </a:rPr>
              <a:t>called for them and divided them into three sections, cast lots amongst them, and </a:t>
            </a:r>
            <a:r>
              <a:rPr kumimoji="0" lang="en-US" altLang="en-US" sz="2400" b="1" i="0" u="none" strike="noStrike" cap="none" normalizeH="0" baseline="0" dirty="0">
                <a:ln>
                  <a:noFill/>
                </a:ln>
                <a:solidFill>
                  <a:srgbClr val="FFC000"/>
                </a:solidFill>
                <a:effectLst/>
              </a:rPr>
              <a:t>set two free and kept four in slavery</a:t>
            </a:r>
            <a:r>
              <a:rPr kumimoji="0" lang="en-US" altLang="en-US" sz="2400" b="0" i="0" u="none" strike="noStrike" cap="none" normalizeH="0" baseline="0" dirty="0">
                <a:ln>
                  <a:noFill/>
                </a:ln>
                <a:solidFill>
                  <a:schemeClr val="bg1"/>
                </a:solidFill>
                <a:effectLst/>
              </a:rPr>
              <a:t>; and he (the Holy Prophet) </a:t>
            </a:r>
            <a:r>
              <a:rPr kumimoji="0" lang="en-US" altLang="en-US" sz="2400" b="1" i="0" u="none" strike="noStrike" cap="none" normalizeH="0" baseline="0" dirty="0">
                <a:ln>
                  <a:noFill/>
                </a:ln>
                <a:solidFill>
                  <a:srgbClr val="FFC000"/>
                </a:solidFill>
                <a:effectLst/>
              </a:rPr>
              <a:t>spoke severely of him</a:t>
            </a:r>
            <a:r>
              <a:rPr kumimoji="0" lang="en-US" altLang="en-US" sz="2400" b="0" i="0" u="none" strike="noStrike" cap="none" normalizeH="0" baseline="0" dirty="0">
                <a:ln>
                  <a:noFill/>
                </a:ln>
                <a:solidFill>
                  <a:schemeClr val="bg1"/>
                </a:solidFill>
                <a:effectLst/>
              </a:rPr>
              <a:t>.</a:t>
            </a:r>
          </a:p>
        </p:txBody>
      </p:sp>
    </p:spTree>
    <p:extLst>
      <p:ext uri="{BB962C8B-B14F-4D97-AF65-F5344CB8AC3E}">
        <p14:creationId xmlns:p14="http://schemas.microsoft.com/office/powerpoint/2010/main" val="2728521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569660"/>
          </a:xfrm>
          <a:prstGeom prst="rect">
            <a:avLst/>
          </a:prstGeom>
          <a:noFill/>
        </p:spPr>
        <p:txBody>
          <a:bodyPr wrap="square" rtlCol="0">
            <a:spAutoFit/>
          </a:bodyPr>
          <a:lstStyle/>
          <a:p>
            <a:pPr algn="ctr"/>
            <a:r>
              <a:rPr lang="en-GB" sz="3600" u="sng" dirty="0">
                <a:solidFill>
                  <a:srgbClr val="FFC000"/>
                </a:solidFill>
              </a:rPr>
              <a:t>Muhammad cancels the manumission</a:t>
            </a:r>
          </a:p>
          <a:p>
            <a:pPr algn="ctr"/>
            <a:r>
              <a:rPr lang="en-GB" sz="2400" dirty="0">
                <a:solidFill>
                  <a:srgbClr val="FFC000"/>
                </a:solidFill>
              </a:rPr>
              <a:t>The Abolitionist?</a:t>
            </a:r>
          </a:p>
        </p:txBody>
      </p:sp>
      <p:sp>
        <p:nvSpPr>
          <p:cNvPr id="5" name="Rectangle 1"/>
          <p:cNvSpPr>
            <a:spLocks noChangeArrowheads="1"/>
          </p:cNvSpPr>
          <p:nvPr/>
        </p:nvSpPr>
        <p:spPr bwMode="auto">
          <a:xfrm>
            <a:off x="847023" y="3454504"/>
            <a:ext cx="76520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bg1"/>
                </a:solidFill>
                <a:effectLst/>
              </a:rPr>
              <a:t>Sahih</a:t>
            </a:r>
            <a:r>
              <a:rPr kumimoji="0" lang="en-US" altLang="en-US" sz="2400" b="1" i="1" u="none" strike="noStrike" cap="none" normalizeH="0" baseline="0" dirty="0">
                <a:ln>
                  <a:noFill/>
                </a:ln>
                <a:solidFill>
                  <a:schemeClr val="bg1"/>
                </a:solidFill>
                <a:effectLst/>
              </a:rPr>
              <a:t> Bukhari</a:t>
            </a:r>
            <a:r>
              <a:rPr kumimoji="0" lang="en-US" altLang="en-US" sz="2400" b="1" i="1" u="none" strike="noStrike" cap="none" normalizeH="0" dirty="0">
                <a:ln>
                  <a:noFill/>
                </a:ln>
                <a:solidFill>
                  <a:schemeClr val="bg1"/>
                </a:solidFill>
                <a:effectLst/>
              </a:rPr>
              <a:t> - </a:t>
            </a:r>
            <a:r>
              <a:rPr kumimoji="0" lang="en-US" altLang="en-US" sz="2400" b="1" i="1" u="none" strike="noStrike" cap="none" normalizeH="0" baseline="0" dirty="0">
                <a:ln>
                  <a:noFill/>
                </a:ln>
                <a:solidFill>
                  <a:schemeClr val="bg1"/>
                </a:solidFill>
                <a:effectLst/>
              </a:rPr>
              <a:t>V</a:t>
            </a:r>
            <a:r>
              <a:rPr kumimoji="0" lang="en-US" altLang="en-US" sz="2400" b="1" i="1" u="none" strike="noStrike" cap="none" normalizeH="0" baseline="0" dirty="0" bmk="">
                <a:ln>
                  <a:noFill/>
                </a:ln>
                <a:solidFill>
                  <a:schemeClr val="bg1"/>
                </a:solidFill>
                <a:effectLst/>
              </a:rPr>
              <a:t>olume 3, Book 41, Number 598: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Narrated Jabir: A man manumitted a slave and he had no other property than that, so the </a:t>
            </a:r>
            <a:r>
              <a:rPr kumimoji="0" lang="en-US" altLang="en-US" sz="2400" b="1" i="0" u="none" strike="noStrike" cap="none" normalizeH="0" baseline="0" dirty="0">
                <a:ln>
                  <a:noFill/>
                </a:ln>
                <a:solidFill>
                  <a:srgbClr val="FFC000"/>
                </a:solidFill>
                <a:effectLst/>
              </a:rPr>
              <a:t>Prophet cancelled the manumission</a:t>
            </a:r>
            <a:r>
              <a:rPr kumimoji="0" lang="en-US" altLang="en-US" sz="2400" b="0" i="0" u="none" strike="noStrike" cap="none" normalizeH="0" baseline="0" dirty="0">
                <a:ln>
                  <a:noFill/>
                </a:ln>
                <a:solidFill>
                  <a:schemeClr val="bg1"/>
                </a:solidFill>
                <a:effectLst/>
              </a:rPr>
              <a:t> (and sold the slave for him). </a:t>
            </a:r>
            <a:r>
              <a:rPr kumimoji="0" lang="en-US" altLang="en-US" sz="2400" b="0" i="0" u="none" strike="noStrike" cap="none" normalizeH="0" baseline="0" dirty="0" err="1">
                <a:ln>
                  <a:noFill/>
                </a:ln>
                <a:solidFill>
                  <a:schemeClr val="bg1"/>
                </a:solidFill>
                <a:effectLst/>
              </a:rPr>
              <a:t>No'aim</a:t>
            </a:r>
            <a:r>
              <a:rPr kumimoji="0" lang="en-US" altLang="en-US" sz="2400" b="0" i="0" u="none" strike="noStrike" cap="none" normalizeH="0" baseline="0" dirty="0">
                <a:ln>
                  <a:noFill/>
                </a:ln>
                <a:solidFill>
                  <a:schemeClr val="bg1"/>
                </a:solidFill>
                <a:effectLst/>
              </a:rPr>
              <a:t> bin Al-</a:t>
            </a:r>
            <a:r>
              <a:rPr kumimoji="0" lang="en-US" altLang="en-US" sz="2400" b="0" i="0" u="none" strike="noStrike" cap="none" normalizeH="0" baseline="0" dirty="0" err="1">
                <a:ln>
                  <a:noFill/>
                </a:ln>
                <a:solidFill>
                  <a:schemeClr val="bg1"/>
                </a:solidFill>
                <a:effectLst/>
              </a:rPr>
              <a:t>Nahham</a:t>
            </a:r>
            <a:r>
              <a:rPr kumimoji="0" lang="en-US" altLang="en-US" sz="2400" b="0" i="0" u="none" strike="noStrike" cap="none" normalizeH="0" baseline="0" dirty="0">
                <a:ln>
                  <a:noFill/>
                </a:ln>
                <a:solidFill>
                  <a:schemeClr val="bg1"/>
                </a:solidFill>
                <a:effectLst/>
              </a:rPr>
              <a:t> bought the slave from him. </a:t>
            </a:r>
          </a:p>
        </p:txBody>
      </p:sp>
    </p:spTree>
    <p:extLst>
      <p:ext uri="{BB962C8B-B14F-4D97-AF65-F5344CB8AC3E}">
        <p14:creationId xmlns:p14="http://schemas.microsoft.com/office/powerpoint/2010/main" val="1642866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569660"/>
          </a:xfrm>
          <a:prstGeom prst="rect">
            <a:avLst/>
          </a:prstGeom>
          <a:noFill/>
        </p:spPr>
        <p:txBody>
          <a:bodyPr wrap="square" rtlCol="0">
            <a:spAutoFit/>
          </a:bodyPr>
          <a:lstStyle/>
          <a:p>
            <a:pPr algn="ctr"/>
            <a:r>
              <a:rPr lang="en-GB" sz="3600" u="sng" dirty="0">
                <a:solidFill>
                  <a:srgbClr val="FFC000"/>
                </a:solidFill>
              </a:rPr>
              <a:t>Muhammad redefines freedom</a:t>
            </a:r>
          </a:p>
          <a:p>
            <a:pPr algn="ctr"/>
            <a:r>
              <a:rPr lang="en-GB" sz="2400" dirty="0">
                <a:solidFill>
                  <a:srgbClr val="FFC000"/>
                </a:solidFill>
              </a:rPr>
              <a:t>True Freedom?</a:t>
            </a:r>
          </a:p>
        </p:txBody>
      </p:sp>
      <p:sp>
        <p:nvSpPr>
          <p:cNvPr id="3" name="Rectangle 1"/>
          <p:cNvSpPr>
            <a:spLocks noChangeArrowheads="1"/>
          </p:cNvSpPr>
          <p:nvPr/>
        </p:nvSpPr>
        <p:spPr bwMode="auto">
          <a:xfrm>
            <a:off x="693019" y="3310832"/>
            <a:ext cx="77579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err="1">
                <a:ln>
                  <a:noFill/>
                </a:ln>
                <a:solidFill>
                  <a:schemeClr val="bg1"/>
                </a:solidFill>
                <a:effectLst/>
                <a:latin typeface="+mj-lt"/>
              </a:rPr>
              <a:t>Sahih</a:t>
            </a:r>
            <a:r>
              <a:rPr kumimoji="0" lang="en-US" altLang="en-US" sz="2800" b="1" i="1" u="none" strike="noStrike" cap="none" normalizeH="0" baseline="0" dirty="0">
                <a:ln>
                  <a:noFill/>
                </a:ln>
                <a:solidFill>
                  <a:schemeClr val="bg1"/>
                </a:solidFill>
                <a:effectLst/>
                <a:latin typeface="+mj-lt"/>
              </a:rPr>
              <a:t> Bukhari - V</a:t>
            </a:r>
            <a:r>
              <a:rPr kumimoji="0" lang="en-US" altLang="en-US" sz="2800" b="1" i="1" u="none" strike="noStrike" cap="none" normalizeH="0" baseline="0" dirty="0" bmk="">
                <a:ln>
                  <a:noFill/>
                </a:ln>
                <a:solidFill>
                  <a:schemeClr val="bg1"/>
                </a:solidFill>
                <a:effectLst/>
                <a:latin typeface="+mj-lt"/>
              </a:rPr>
              <a:t>olume 8, Book 80, Number 753:</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bmk="">
                <a:ln>
                  <a:noFill/>
                </a:ln>
                <a:solidFill>
                  <a:schemeClr val="bg1"/>
                </a:solidFill>
                <a:effectLst/>
                <a:latin typeface="+mj-lt"/>
              </a:rPr>
              <a:t> </a:t>
            </a:r>
            <a:endParaRPr kumimoji="0" lang="en-US" altLang="en-US" sz="2800" b="0" i="0" u="none" strike="noStrike" cap="none" normalizeH="0" baseline="0" dirty="0">
              <a:ln>
                <a:noFill/>
              </a:ln>
              <a:solidFill>
                <a:schemeClr val="bg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mj-lt"/>
              </a:rPr>
              <a:t>Narrated </a:t>
            </a:r>
            <a:r>
              <a:rPr kumimoji="0" lang="en-US" altLang="en-US" sz="2800" b="0" i="0" u="none" strike="noStrike" cap="none" normalizeH="0" baseline="0" dirty="0" err="1">
                <a:ln>
                  <a:noFill/>
                </a:ln>
                <a:solidFill>
                  <a:schemeClr val="bg1"/>
                </a:solidFill>
                <a:effectLst/>
                <a:latin typeface="+mj-lt"/>
              </a:rPr>
              <a:t>Anas</a:t>
            </a:r>
            <a:r>
              <a:rPr kumimoji="0" lang="en-US" altLang="en-US" sz="2800" b="0" i="0" u="none" strike="noStrike" cap="none" normalizeH="0" baseline="0" dirty="0">
                <a:ln>
                  <a:noFill/>
                </a:ln>
                <a:solidFill>
                  <a:schemeClr val="bg1"/>
                </a:solidFill>
                <a:effectLst/>
                <a:latin typeface="+mj-lt"/>
              </a:rPr>
              <a:t> bin Malik: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mj-lt"/>
              </a:rPr>
              <a:t>The Prophet said, "The </a:t>
            </a:r>
            <a:r>
              <a:rPr kumimoji="0" lang="en-US" altLang="en-US" sz="2800" b="1" i="0" u="none" strike="noStrike" cap="none" normalizeH="0" baseline="0" dirty="0">
                <a:ln>
                  <a:noFill/>
                </a:ln>
                <a:solidFill>
                  <a:srgbClr val="FFC000"/>
                </a:solidFill>
                <a:effectLst/>
                <a:latin typeface="+mj-lt"/>
              </a:rPr>
              <a:t>freed slave belongs to the people who have freed him</a:t>
            </a:r>
            <a:r>
              <a:rPr kumimoji="0" lang="en-US" altLang="en-US" sz="2800" b="0" i="0" u="none" strike="noStrike" cap="none" normalizeH="0" baseline="0" dirty="0">
                <a:ln>
                  <a:noFill/>
                </a:ln>
                <a:solidFill>
                  <a:schemeClr val="bg1"/>
                </a:solidFill>
                <a:effectLst/>
                <a:latin typeface="+mj-lt"/>
              </a:rPr>
              <a:t>," or said something similar. </a:t>
            </a:r>
          </a:p>
        </p:txBody>
      </p:sp>
    </p:spTree>
    <p:extLst>
      <p:ext uri="{BB962C8B-B14F-4D97-AF65-F5344CB8AC3E}">
        <p14:creationId xmlns:p14="http://schemas.microsoft.com/office/powerpoint/2010/main" val="2678248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2325972"/>
            <a:ext cx="7860146" cy="2862322"/>
          </a:xfrm>
          <a:prstGeom prst="rect">
            <a:avLst/>
          </a:prstGeom>
          <a:noFill/>
        </p:spPr>
        <p:txBody>
          <a:bodyPr wrap="square" rtlCol="0">
            <a:spAutoFit/>
          </a:bodyPr>
          <a:lstStyle/>
          <a:p>
            <a:pPr algn="ctr"/>
            <a:r>
              <a:rPr lang="en-GB" sz="6000" b="1" i="1" dirty="0">
                <a:solidFill>
                  <a:srgbClr val="0070C0"/>
                </a:solidFill>
              </a:rPr>
              <a:t>COLOURATION</a:t>
            </a:r>
          </a:p>
          <a:p>
            <a:pPr algn="ctr"/>
            <a:r>
              <a:rPr lang="en-GB" sz="6000" i="1" dirty="0"/>
              <a:t>Muhammad’s Views on</a:t>
            </a:r>
          </a:p>
          <a:p>
            <a:pPr algn="ctr"/>
            <a:r>
              <a:rPr lang="en-GB" sz="6000" i="1" dirty="0"/>
              <a:t>‘Black colour’</a:t>
            </a:r>
          </a:p>
        </p:txBody>
      </p:sp>
    </p:spTree>
    <p:extLst>
      <p:ext uri="{BB962C8B-B14F-4D97-AF65-F5344CB8AC3E}">
        <p14:creationId xmlns:p14="http://schemas.microsoft.com/office/powerpoint/2010/main" val="574542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43"/>
            <a:ext cx="9144000" cy="6858000"/>
          </a:xfrm>
          <a:prstGeom prst="rect">
            <a:avLst/>
          </a:prstGeom>
        </p:spPr>
      </p:pic>
      <p:sp>
        <p:nvSpPr>
          <p:cNvPr id="5" name="Title 4"/>
          <p:cNvSpPr>
            <a:spLocks noGrp="1"/>
          </p:cNvSpPr>
          <p:nvPr>
            <p:ph type="title"/>
          </p:nvPr>
        </p:nvSpPr>
        <p:spPr/>
        <p:txBody>
          <a:bodyPr>
            <a:normAutofit fontScale="90000"/>
          </a:bodyPr>
          <a:lstStyle/>
          <a:p>
            <a:r>
              <a:rPr lang="en-GB" u="sng" dirty="0">
                <a:solidFill>
                  <a:srgbClr val="FFC000"/>
                </a:solidFill>
              </a:rPr>
              <a:t>First Things First…</a:t>
            </a:r>
            <a:br>
              <a:rPr lang="en-GB" u="sng" dirty="0">
                <a:solidFill>
                  <a:srgbClr val="FFC000"/>
                </a:solidFill>
              </a:rPr>
            </a:br>
            <a:endParaRPr lang="en-GB" dirty="0"/>
          </a:p>
        </p:txBody>
      </p:sp>
      <p:sp>
        <p:nvSpPr>
          <p:cNvPr id="6" name="Content Placeholder 5"/>
          <p:cNvSpPr>
            <a:spLocks noGrp="1"/>
          </p:cNvSpPr>
          <p:nvPr>
            <p:ph idx="1"/>
          </p:nvPr>
        </p:nvSpPr>
        <p:spPr>
          <a:xfrm>
            <a:off x="457200" y="1417638"/>
            <a:ext cx="8229600" cy="4525963"/>
          </a:xfrm>
        </p:spPr>
        <p:txBody>
          <a:bodyPr>
            <a:normAutofit/>
          </a:bodyPr>
          <a:lstStyle/>
          <a:p>
            <a:pPr marL="0" indent="0">
              <a:buNone/>
            </a:pPr>
            <a:r>
              <a:rPr lang="en-GB" sz="3600" b="1" dirty="0">
                <a:solidFill>
                  <a:srgbClr val="FFC000"/>
                </a:solidFill>
              </a:rPr>
              <a:t>What is slavery?</a:t>
            </a:r>
          </a:p>
          <a:p>
            <a:pPr marL="0" indent="0">
              <a:buNone/>
            </a:pPr>
            <a:endParaRPr lang="en-GB" sz="1800" dirty="0">
              <a:solidFill>
                <a:schemeClr val="bg1"/>
              </a:solidFill>
            </a:endParaRPr>
          </a:p>
          <a:p>
            <a:pPr marL="0" indent="0" algn="ctr">
              <a:buNone/>
            </a:pPr>
            <a:r>
              <a:rPr lang="en-GB" i="1" dirty="0">
                <a:solidFill>
                  <a:schemeClr val="bg1"/>
                </a:solidFill>
              </a:rPr>
              <a:t>“Slavery</a:t>
            </a:r>
            <a:r>
              <a:rPr lang="en-GB" dirty="0">
                <a:solidFill>
                  <a:schemeClr val="bg1"/>
                </a:solidFill>
              </a:rPr>
              <a:t> is one of the things that everyone agrees is unethical.”</a:t>
            </a:r>
          </a:p>
          <a:p>
            <a:pPr marL="0" indent="0" algn="ctr">
              <a:buNone/>
            </a:pPr>
            <a:r>
              <a:rPr lang="en-GB" sz="1700" dirty="0">
                <a:solidFill>
                  <a:schemeClr val="bg1"/>
                </a:solidFill>
              </a:rPr>
              <a:t>http://www.bbc.co.uk/ethics/slavery/ethics/intro_1.shtml</a:t>
            </a:r>
          </a:p>
          <a:p>
            <a:pPr marL="0" indent="0">
              <a:buNone/>
            </a:pPr>
            <a:endParaRPr lang="en-GB" dirty="0">
              <a:solidFill>
                <a:schemeClr val="bg1"/>
              </a:solidFill>
            </a:endParaRPr>
          </a:p>
          <a:p>
            <a:pPr marL="0" indent="0">
              <a:buNone/>
            </a:pPr>
            <a:r>
              <a:rPr lang="en-GB" dirty="0">
                <a:solidFill>
                  <a:schemeClr val="bg1"/>
                </a:solidFill>
              </a:rPr>
              <a:t>The Bible and the Qur’an use the terms slave and slavery in both positive and negative ways</a:t>
            </a: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658629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wipe(down)">
                                      <p:cBhvr>
                                        <p:cTn id="1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1015663"/>
          </a:xfrm>
          <a:prstGeom prst="rect">
            <a:avLst/>
          </a:prstGeom>
          <a:noFill/>
        </p:spPr>
        <p:txBody>
          <a:bodyPr wrap="square" rtlCol="0">
            <a:spAutoFit/>
          </a:bodyPr>
          <a:lstStyle/>
          <a:p>
            <a:pPr algn="ctr"/>
            <a:r>
              <a:rPr lang="en-GB" sz="3600" b="1" i="1" dirty="0">
                <a:solidFill>
                  <a:schemeClr val="accent6">
                    <a:lumMod val="75000"/>
                  </a:schemeClr>
                </a:solidFill>
              </a:rPr>
              <a:t>COLOURATION</a:t>
            </a:r>
          </a:p>
          <a:p>
            <a:pPr algn="ctr"/>
            <a:r>
              <a:rPr lang="en-GB" sz="2400" dirty="0">
                <a:solidFill>
                  <a:srgbClr val="FFC000"/>
                </a:solidFill>
              </a:rPr>
              <a:t>The Farewell Sermon</a:t>
            </a:r>
            <a:endParaRPr lang="en-GB" sz="3600" dirty="0">
              <a:solidFill>
                <a:srgbClr val="FFC000"/>
              </a:solidFill>
            </a:endParaRPr>
          </a:p>
        </p:txBody>
      </p:sp>
      <p:sp>
        <p:nvSpPr>
          <p:cNvPr id="3" name="TextBox 2"/>
          <p:cNvSpPr txBox="1"/>
          <p:nvPr/>
        </p:nvSpPr>
        <p:spPr>
          <a:xfrm>
            <a:off x="786582" y="3441680"/>
            <a:ext cx="7315248" cy="3416320"/>
          </a:xfrm>
          <a:prstGeom prst="rect">
            <a:avLst/>
          </a:prstGeom>
          <a:noFill/>
        </p:spPr>
        <p:txBody>
          <a:bodyPr wrap="square" rtlCol="0">
            <a:spAutoFit/>
          </a:bodyPr>
          <a:lstStyle/>
          <a:p>
            <a:pPr algn="just"/>
            <a:r>
              <a:rPr lang="en-GB" sz="2400" i="1" dirty="0">
                <a:solidFill>
                  <a:schemeClr val="bg1"/>
                </a:solidFill>
              </a:rPr>
              <a:t>“From Abi </a:t>
            </a:r>
            <a:r>
              <a:rPr lang="en-GB" sz="2400" i="1" dirty="0" err="1">
                <a:solidFill>
                  <a:schemeClr val="bg1"/>
                </a:solidFill>
              </a:rPr>
              <a:t>Nadrah</a:t>
            </a:r>
            <a:r>
              <a:rPr lang="en-GB" sz="2400" i="1" dirty="0">
                <a:solidFill>
                  <a:schemeClr val="bg1"/>
                </a:solidFill>
              </a:rPr>
              <a:t>: Someone who heard the sermon of the Messenger of Allah in the middle of the days of at-</a:t>
            </a:r>
            <a:r>
              <a:rPr lang="en-GB" sz="2400" i="1" dirty="0" err="1">
                <a:solidFill>
                  <a:schemeClr val="bg1"/>
                </a:solidFill>
              </a:rPr>
              <a:t>Tashriq</a:t>
            </a:r>
            <a:r>
              <a:rPr lang="en-GB" sz="2400" i="1" dirty="0">
                <a:solidFill>
                  <a:schemeClr val="bg1"/>
                </a:solidFill>
              </a:rPr>
              <a:t> narrated to me that he said, "O people! Indeed, your Lord is one and your father is one. Indeed, </a:t>
            </a:r>
            <a:r>
              <a:rPr lang="en-GB" sz="2400" b="1" i="1" dirty="0">
                <a:solidFill>
                  <a:srgbClr val="FFC000"/>
                </a:solidFill>
              </a:rPr>
              <a:t>there is no superiority of an Arab over a non-Arab, nor of a non-Arab over an Arab, nor of a white over a black, nor a black over a white</a:t>
            </a:r>
            <a:r>
              <a:rPr lang="en-GB" sz="2400" i="1" dirty="0">
                <a:solidFill>
                  <a:schemeClr val="bg1"/>
                </a:solidFill>
              </a:rPr>
              <a:t>, except by </a:t>
            </a:r>
            <a:r>
              <a:rPr lang="en-GB" sz="2400" i="1" dirty="0" err="1">
                <a:solidFill>
                  <a:schemeClr val="bg1"/>
                </a:solidFill>
              </a:rPr>
              <a:t>taqwa</a:t>
            </a:r>
            <a:r>
              <a:rPr lang="en-GB" sz="2400" i="1" dirty="0">
                <a:solidFill>
                  <a:schemeClr val="bg1"/>
                </a:solidFill>
              </a:rPr>
              <a:t>. </a:t>
            </a:r>
            <a:r>
              <a:rPr lang="en-GB" sz="2400" b="1" i="1" dirty="0">
                <a:solidFill>
                  <a:srgbClr val="FFC000"/>
                </a:solidFill>
              </a:rPr>
              <a:t>Have I conveyed the message?</a:t>
            </a:r>
            <a:r>
              <a:rPr lang="en-GB" sz="2400" i="1" dirty="0">
                <a:solidFill>
                  <a:schemeClr val="bg1"/>
                </a:solidFill>
              </a:rPr>
              <a:t>" They replied, "You have conveyed it, Messenger of Allah!" </a:t>
            </a:r>
            <a:endParaRPr lang="en-GB" sz="1600" i="1" dirty="0">
              <a:solidFill>
                <a:schemeClr val="bg1"/>
              </a:solidFill>
            </a:endParaRPr>
          </a:p>
        </p:txBody>
      </p:sp>
      <p:sp>
        <p:nvSpPr>
          <p:cNvPr id="5" name="TextBox 4"/>
          <p:cNvSpPr txBox="1"/>
          <p:nvPr/>
        </p:nvSpPr>
        <p:spPr>
          <a:xfrm>
            <a:off x="704538" y="2921885"/>
            <a:ext cx="5772462" cy="523220"/>
          </a:xfrm>
          <a:prstGeom prst="rect">
            <a:avLst/>
          </a:prstGeom>
          <a:noFill/>
        </p:spPr>
        <p:txBody>
          <a:bodyPr wrap="square" rtlCol="0">
            <a:spAutoFit/>
          </a:bodyPr>
          <a:lstStyle/>
          <a:p>
            <a:r>
              <a:rPr lang="en-GB" sz="2800" b="1" dirty="0" err="1">
                <a:solidFill>
                  <a:schemeClr val="bg1"/>
                </a:solidFill>
              </a:rPr>
              <a:t>Musnad</a:t>
            </a:r>
            <a:r>
              <a:rPr lang="en-GB" sz="2800" b="1" dirty="0">
                <a:solidFill>
                  <a:schemeClr val="bg1"/>
                </a:solidFill>
              </a:rPr>
              <a:t> Ahmad ibn </a:t>
            </a:r>
            <a:r>
              <a:rPr lang="en-GB" sz="2800" b="1" dirty="0" err="1">
                <a:solidFill>
                  <a:schemeClr val="bg1"/>
                </a:solidFill>
              </a:rPr>
              <a:t>Hanbal</a:t>
            </a:r>
            <a:endParaRPr lang="en-GB" sz="2800" dirty="0">
              <a:solidFill>
                <a:schemeClr val="bg1"/>
              </a:solidFill>
            </a:endParaRPr>
          </a:p>
        </p:txBody>
      </p:sp>
    </p:spTree>
    <p:extLst>
      <p:ext uri="{BB962C8B-B14F-4D97-AF65-F5344CB8AC3E}">
        <p14:creationId xmlns:p14="http://schemas.microsoft.com/office/powerpoint/2010/main" val="365323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1015663"/>
          </a:xfrm>
          <a:prstGeom prst="rect">
            <a:avLst/>
          </a:prstGeom>
          <a:noFill/>
        </p:spPr>
        <p:txBody>
          <a:bodyPr wrap="square" rtlCol="0">
            <a:spAutoFit/>
          </a:bodyPr>
          <a:lstStyle/>
          <a:p>
            <a:pPr algn="ctr"/>
            <a:r>
              <a:rPr lang="en-GB" sz="3600" b="1" i="1" dirty="0">
                <a:solidFill>
                  <a:schemeClr val="accent6">
                    <a:lumMod val="75000"/>
                  </a:schemeClr>
                </a:solidFill>
              </a:rPr>
              <a:t>COLOURATION</a:t>
            </a:r>
          </a:p>
          <a:p>
            <a:pPr algn="ctr"/>
            <a:r>
              <a:rPr lang="en-GB" sz="2400" dirty="0">
                <a:solidFill>
                  <a:srgbClr val="FFC000"/>
                </a:solidFill>
              </a:rPr>
              <a:t>The Farewell Sermon</a:t>
            </a:r>
            <a:endParaRPr lang="en-GB" sz="3600" dirty="0">
              <a:solidFill>
                <a:srgbClr val="FFC000"/>
              </a:solidFill>
            </a:endParaRPr>
          </a:p>
        </p:txBody>
      </p:sp>
      <p:sp>
        <p:nvSpPr>
          <p:cNvPr id="3" name="TextBox 2"/>
          <p:cNvSpPr txBox="1"/>
          <p:nvPr/>
        </p:nvSpPr>
        <p:spPr>
          <a:xfrm>
            <a:off x="786582" y="3441680"/>
            <a:ext cx="7315248" cy="2677656"/>
          </a:xfrm>
          <a:prstGeom prst="rect">
            <a:avLst/>
          </a:prstGeom>
          <a:noFill/>
        </p:spPr>
        <p:txBody>
          <a:bodyPr wrap="square" rtlCol="0">
            <a:spAutoFit/>
          </a:bodyPr>
          <a:lstStyle/>
          <a:p>
            <a:pPr algn="just"/>
            <a:r>
              <a:rPr lang="en-GB" sz="2400" i="1" dirty="0">
                <a:solidFill>
                  <a:schemeClr val="bg1"/>
                </a:solidFill>
              </a:rPr>
              <a:t>“</a:t>
            </a:r>
            <a:r>
              <a:rPr lang="en-GB" sz="2400" dirty="0">
                <a:solidFill>
                  <a:schemeClr val="bg1"/>
                </a:solidFill>
              </a:rPr>
              <a:t>…Listen to my words, O people, for I have conveyed the Message and understand [it]. Know for certain that every </a:t>
            </a:r>
            <a:r>
              <a:rPr lang="en-GB" sz="2400" b="1" dirty="0">
                <a:solidFill>
                  <a:srgbClr val="FFC000"/>
                </a:solidFill>
              </a:rPr>
              <a:t>Muslim is a brother of another Muslim, and that all Muslims are brethren</a:t>
            </a:r>
            <a:r>
              <a:rPr lang="en-GB" sz="2400" dirty="0">
                <a:solidFill>
                  <a:schemeClr val="bg1"/>
                </a:solidFill>
              </a:rPr>
              <a:t>. It is not lawful for a person [to take] from his brother except that which he has given him willingly, so do not wrong yourselves. </a:t>
            </a:r>
            <a:r>
              <a:rPr lang="en-GB" sz="2400" b="1" dirty="0">
                <a:solidFill>
                  <a:srgbClr val="FFC000"/>
                </a:solidFill>
              </a:rPr>
              <a:t>O Allah, have I not conveyed the message?</a:t>
            </a:r>
            <a:r>
              <a:rPr lang="en-GB" sz="2400" dirty="0">
                <a:solidFill>
                  <a:schemeClr val="bg1"/>
                </a:solidFill>
              </a:rPr>
              <a:t>”</a:t>
            </a:r>
            <a:endParaRPr lang="en-GB" sz="1600" i="1" dirty="0">
              <a:solidFill>
                <a:schemeClr val="bg1"/>
              </a:solidFill>
            </a:endParaRPr>
          </a:p>
        </p:txBody>
      </p:sp>
      <p:sp>
        <p:nvSpPr>
          <p:cNvPr id="5" name="TextBox 4"/>
          <p:cNvSpPr txBox="1"/>
          <p:nvPr/>
        </p:nvSpPr>
        <p:spPr>
          <a:xfrm>
            <a:off x="704538" y="2921885"/>
            <a:ext cx="5772462" cy="523220"/>
          </a:xfrm>
          <a:prstGeom prst="rect">
            <a:avLst/>
          </a:prstGeom>
          <a:noFill/>
        </p:spPr>
        <p:txBody>
          <a:bodyPr wrap="square" rtlCol="0">
            <a:spAutoFit/>
          </a:bodyPr>
          <a:lstStyle/>
          <a:p>
            <a:r>
              <a:rPr lang="en-GB" sz="2800" b="1" dirty="0" err="1">
                <a:solidFill>
                  <a:schemeClr val="bg1"/>
                </a:solidFill>
              </a:rPr>
              <a:t>Tabari</a:t>
            </a:r>
            <a:r>
              <a:rPr lang="en-GB" sz="2800" b="1" dirty="0">
                <a:solidFill>
                  <a:schemeClr val="bg1"/>
                </a:solidFill>
              </a:rPr>
              <a:t>, Vol 9, pp. 112-113</a:t>
            </a:r>
            <a:endParaRPr lang="en-GB" sz="2800" dirty="0">
              <a:solidFill>
                <a:schemeClr val="bg1"/>
              </a:solidFill>
            </a:endParaRPr>
          </a:p>
        </p:txBody>
      </p:sp>
    </p:spTree>
    <p:extLst>
      <p:ext uri="{BB962C8B-B14F-4D97-AF65-F5344CB8AC3E}">
        <p14:creationId xmlns:p14="http://schemas.microsoft.com/office/powerpoint/2010/main" val="2337129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645839" y="1654657"/>
            <a:ext cx="7852321" cy="1261884"/>
          </a:xfrm>
          <a:prstGeom prst="rect">
            <a:avLst/>
          </a:prstGeom>
          <a:noFill/>
        </p:spPr>
        <p:txBody>
          <a:bodyPr wrap="square" rtlCol="0">
            <a:spAutoFit/>
          </a:bodyPr>
          <a:lstStyle/>
          <a:p>
            <a:pPr algn="ctr"/>
            <a:r>
              <a:rPr lang="en-GB" sz="4000" u="sng" dirty="0">
                <a:solidFill>
                  <a:srgbClr val="FFC000"/>
                </a:solidFill>
              </a:rPr>
              <a:t>Muhammad:</a:t>
            </a:r>
          </a:p>
          <a:p>
            <a:pPr algn="ctr"/>
            <a:r>
              <a:rPr lang="en-GB" sz="3600" dirty="0">
                <a:solidFill>
                  <a:srgbClr val="FFC000"/>
                </a:solidFill>
              </a:rPr>
              <a:t>Strong Views On ‘Black dogs’</a:t>
            </a:r>
          </a:p>
        </p:txBody>
      </p:sp>
      <p:sp>
        <p:nvSpPr>
          <p:cNvPr id="5" name="TextBox 4"/>
          <p:cNvSpPr txBox="1"/>
          <p:nvPr/>
        </p:nvSpPr>
        <p:spPr>
          <a:xfrm>
            <a:off x="704537" y="2750074"/>
            <a:ext cx="7793623" cy="4708981"/>
          </a:xfrm>
          <a:prstGeom prst="rect">
            <a:avLst/>
          </a:prstGeom>
          <a:noFill/>
        </p:spPr>
        <p:txBody>
          <a:bodyPr wrap="square" rtlCol="0">
            <a:spAutoFit/>
          </a:bodyPr>
          <a:lstStyle/>
          <a:p>
            <a:pPr algn="just"/>
            <a:endParaRPr lang="en-GB" sz="2800" b="1" dirty="0">
              <a:solidFill>
                <a:schemeClr val="bg1"/>
              </a:solidFill>
            </a:endParaRPr>
          </a:p>
          <a:p>
            <a:pPr algn="just"/>
            <a:r>
              <a:rPr lang="en-GB" sz="2000" dirty="0">
                <a:solidFill>
                  <a:schemeClr val="bg1"/>
                </a:solidFill>
              </a:rPr>
              <a:t>Abu </a:t>
            </a:r>
            <a:r>
              <a:rPr lang="en-GB" sz="2000" dirty="0" err="1">
                <a:solidFill>
                  <a:schemeClr val="bg1"/>
                </a:solidFill>
              </a:rPr>
              <a:t>Dawud</a:t>
            </a:r>
            <a:r>
              <a:rPr lang="en-GB" sz="2000" dirty="0">
                <a:solidFill>
                  <a:schemeClr val="bg1"/>
                </a:solidFill>
              </a:rPr>
              <a:t> #2839</a:t>
            </a:r>
            <a:endParaRPr lang="en-GB" sz="2800" b="1" dirty="0">
              <a:solidFill>
                <a:schemeClr val="bg1"/>
              </a:solidFill>
            </a:endParaRPr>
          </a:p>
          <a:p>
            <a:pPr algn="just"/>
            <a:endParaRPr lang="en-GB" sz="2800" b="1" dirty="0">
              <a:solidFill>
                <a:schemeClr val="bg1"/>
              </a:solidFill>
            </a:endParaRPr>
          </a:p>
          <a:p>
            <a:pPr algn="just"/>
            <a:r>
              <a:rPr lang="en-GB" sz="2000" dirty="0" err="1">
                <a:solidFill>
                  <a:schemeClr val="bg1"/>
                </a:solidFill>
              </a:rPr>
              <a:t>Abd</a:t>
            </a:r>
            <a:r>
              <a:rPr lang="en-GB" sz="2000" dirty="0">
                <a:solidFill>
                  <a:schemeClr val="bg1"/>
                </a:solidFill>
              </a:rPr>
              <a:t> Allah B. </a:t>
            </a:r>
            <a:r>
              <a:rPr lang="en-GB" sz="2000" dirty="0" err="1">
                <a:solidFill>
                  <a:schemeClr val="bg1"/>
                </a:solidFill>
              </a:rPr>
              <a:t>Mughaffal</a:t>
            </a:r>
            <a:r>
              <a:rPr lang="en-GB" sz="2000" dirty="0">
                <a:solidFill>
                  <a:schemeClr val="bg1"/>
                </a:solidFill>
              </a:rPr>
              <a:t> reported </a:t>
            </a:r>
            <a:r>
              <a:rPr lang="en-GB" sz="2000" dirty="0">
                <a:solidFill>
                  <a:srgbClr val="FFC000"/>
                </a:solidFill>
              </a:rPr>
              <a:t>the apostle of Allah </a:t>
            </a:r>
            <a:r>
              <a:rPr lang="en-GB" sz="2000" dirty="0">
                <a:solidFill>
                  <a:schemeClr val="bg1"/>
                </a:solidFill>
              </a:rPr>
              <a:t>as saying: Were dogs not a species of creature I should command that they all be killed; but </a:t>
            </a:r>
            <a:r>
              <a:rPr lang="en-GB" sz="2000" b="1" dirty="0">
                <a:solidFill>
                  <a:srgbClr val="FFC000"/>
                </a:solidFill>
              </a:rPr>
              <a:t>kill every pure black one</a:t>
            </a:r>
            <a:r>
              <a:rPr lang="en-GB" sz="2000" dirty="0">
                <a:solidFill>
                  <a:schemeClr val="bg1"/>
                </a:solidFill>
              </a:rPr>
              <a:t>.</a:t>
            </a:r>
          </a:p>
          <a:p>
            <a:pPr algn="just"/>
            <a:endParaRPr lang="en-GB" sz="2800" dirty="0">
              <a:solidFill>
                <a:schemeClr val="bg1"/>
              </a:solidFill>
            </a:endParaRPr>
          </a:p>
          <a:p>
            <a:pPr algn="just"/>
            <a:r>
              <a:rPr lang="en-GB" sz="2000" dirty="0">
                <a:solidFill>
                  <a:schemeClr val="bg1"/>
                </a:solidFill>
              </a:rPr>
              <a:t>The Hadith's note for #2839 says, "</a:t>
            </a:r>
            <a:r>
              <a:rPr lang="en-GB" sz="2000" dirty="0">
                <a:solidFill>
                  <a:srgbClr val="FFC000"/>
                </a:solidFill>
              </a:rPr>
              <a:t>The prophet </a:t>
            </a:r>
            <a:r>
              <a:rPr lang="en-GB" sz="2000" dirty="0">
                <a:solidFill>
                  <a:schemeClr val="bg1"/>
                </a:solidFill>
              </a:rPr>
              <a:t>did not order the killing of all the dogs, for some are to be retained for hunting and watching. He ordered to </a:t>
            </a:r>
            <a:r>
              <a:rPr lang="en-GB" sz="2000" b="1" dirty="0">
                <a:solidFill>
                  <a:srgbClr val="FFC000"/>
                </a:solidFill>
              </a:rPr>
              <a:t>kill the jet black ones</a:t>
            </a:r>
            <a:r>
              <a:rPr lang="en-GB" sz="2000" dirty="0">
                <a:solidFill>
                  <a:schemeClr val="bg1"/>
                </a:solidFill>
              </a:rPr>
              <a:t>. They might be </a:t>
            </a:r>
            <a:r>
              <a:rPr lang="en-GB" sz="2000" b="1" dirty="0">
                <a:solidFill>
                  <a:srgbClr val="FFC000"/>
                </a:solidFill>
              </a:rPr>
              <a:t>more mischievous </a:t>
            </a:r>
            <a:r>
              <a:rPr lang="en-GB" sz="2000" dirty="0">
                <a:solidFill>
                  <a:schemeClr val="bg1"/>
                </a:solidFill>
              </a:rPr>
              <a:t>among them.</a:t>
            </a:r>
          </a:p>
          <a:p>
            <a:pPr algn="just"/>
            <a:endParaRPr lang="en-GB" sz="2800" dirty="0">
              <a:solidFill>
                <a:schemeClr val="bg1"/>
              </a:solidFill>
            </a:endParaRPr>
          </a:p>
          <a:p>
            <a:pPr algn="just"/>
            <a:endParaRPr lang="en-GB" sz="2800" dirty="0">
              <a:solidFill>
                <a:schemeClr val="bg1"/>
              </a:solidFill>
            </a:endParaRPr>
          </a:p>
        </p:txBody>
      </p:sp>
    </p:spTree>
    <p:extLst>
      <p:ext uri="{BB962C8B-B14F-4D97-AF65-F5344CB8AC3E}">
        <p14:creationId xmlns:p14="http://schemas.microsoft.com/office/powerpoint/2010/main" val="2795291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645839" y="1654657"/>
            <a:ext cx="7852321" cy="1384995"/>
          </a:xfrm>
          <a:prstGeom prst="rect">
            <a:avLst/>
          </a:prstGeom>
          <a:noFill/>
        </p:spPr>
        <p:txBody>
          <a:bodyPr wrap="square" rtlCol="0">
            <a:spAutoFit/>
          </a:bodyPr>
          <a:lstStyle/>
          <a:p>
            <a:pPr algn="ctr"/>
            <a:r>
              <a:rPr lang="en-GB" sz="4400" u="sng" dirty="0">
                <a:solidFill>
                  <a:srgbClr val="FFC000"/>
                </a:solidFill>
              </a:rPr>
              <a:t>Muhammad:</a:t>
            </a:r>
          </a:p>
          <a:p>
            <a:pPr algn="ctr"/>
            <a:r>
              <a:rPr lang="en-GB" sz="4000" dirty="0">
                <a:solidFill>
                  <a:srgbClr val="FFC000"/>
                </a:solidFill>
              </a:rPr>
              <a:t>Black dogs are devils</a:t>
            </a:r>
          </a:p>
        </p:txBody>
      </p:sp>
      <p:sp>
        <p:nvSpPr>
          <p:cNvPr id="5" name="TextBox 4"/>
          <p:cNvSpPr txBox="1"/>
          <p:nvPr/>
        </p:nvSpPr>
        <p:spPr>
          <a:xfrm>
            <a:off x="704537" y="3037469"/>
            <a:ext cx="7793623" cy="3662541"/>
          </a:xfrm>
          <a:prstGeom prst="rect">
            <a:avLst/>
          </a:prstGeom>
          <a:noFill/>
        </p:spPr>
        <p:txBody>
          <a:bodyPr wrap="square" rtlCol="0">
            <a:spAutoFit/>
          </a:bodyPr>
          <a:lstStyle/>
          <a:p>
            <a:pPr algn="just"/>
            <a:r>
              <a:rPr lang="en-GB" sz="2000" dirty="0">
                <a:solidFill>
                  <a:schemeClr val="bg1"/>
                </a:solidFill>
              </a:rPr>
              <a:t>Muslim Number 1032</a:t>
            </a:r>
            <a:endParaRPr lang="en-GB" sz="2800" b="1" dirty="0">
              <a:solidFill>
                <a:schemeClr val="bg1"/>
              </a:solidFill>
            </a:endParaRPr>
          </a:p>
          <a:p>
            <a:pPr algn="just"/>
            <a:endParaRPr lang="en-GB" sz="2800" b="1" dirty="0">
              <a:solidFill>
                <a:schemeClr val="bg1"/>
              </a:solidFill>
            </a:endParaRPr>
          </a:p>
          <a:p>
            <a:pPr algn="just"/>
            <a:r>
              <a:rPr lang="en-GB" sz="2000" dirty="0" err="1">
                <a:solidFill>
                  <a:schemeClr val="bg1"/>
                </a:solidFill>
              </a:rPr>
              <a:t>Abd</a:t>
            </a:r>
            <a:r>
              <a:rPr lang="en-GB" sz="2000" dirty="0">
                <a:solidFill>
                  <a:schemeClr val="bg1"/>
                </a:solidFill>
              </a:rPr>
              <a:t> </a:t>
            </a:r>
            <a:r>
              <a:rPr lang="en-GB" sz="2000" dirty="0" err="1">
                <a:solidFill>
                  <a:schemeClr val="bg1"/>
                </a:solidFill>
              </a:rPr>
              <a:t>Dharr</a:t>
            </a:r>
            <a:r>
              <a:rPr lang="en-GB" sz="2000" dirty="0">
                <a:solidFill>
                  <a:schemeClr val="bg1"/>
                </a:solidFill>
              </a:rPr>
              <a:t> reported: </a:t>
            </a:r>
            <a:r>
              <a:rPr lang="en-GB" sz="2000" dirty="0">
                <a:solidFill>
                  <a:srgbClr val="FFC000"/>
                </a:solidFill>
              </a:rPr>
              <a:t>The Messenger of 'Allah </a:t>
            </a:r>
            <a:r>
              <a:rPr lang="en-GB" sz="2000" dirty="0">
                <a:solidFill>
                  <a:schemeClr val="bg1"/>
                </a:solidFill>
              </a:rPr>
              <a:t>said: When any one of you stands for prayer and there is a thing before him equal to the back of the saddle that covers him and in case there is not before him (a thing) equal to the back of the saddle, his prayer would be cut off by (passing of an) ass, woman, and black Dog. I said: O Abu </a:t>
            </a:r>
            <a:r>
              <a:rPr lang="en-GB" sz="2000" dirty="0" err="1">
                <a:solidFill>
                  <a:schemeClr val="bg1"/>
                </a:solidFill>
              </a:rPr>
              <a:t>Dharr</a:t>
            </a:r>
            <a:r>
              <a:rPr lang="en-GB" sz="2000" dirty="0">
                <a:solidFill>
                  <a:schemeClr val="bg1"/>
                </a:solidFill>
              </a:rPr>
              <a:t>, </a:t>
            </a:r>
            <a:r>
              <a:rPr lang="en-GB" sz="2000" dirty="0">
                <a:solidFill>
                  <a:srgbClr val="FFC000"/>
                </a:solidFill>
              </a:rPr>
              <a:t>what feature is there in a black dog which distinguish it from the red dog and the yellow dog? </a:t>
            </a:r>
            <a:r>
              <a:rPr lang="en-GB" sz="2000" dirty="0">
                <a:solidFill>
                  <a:schemeClr val="bg1"/>
                </a:solidFill>
              </a:rPr>
              <a:t>He said: O, son of my brother, I asked the Messenger of Allah as you are asking me, and he said: </a:t>
            </a:r>
            <a:r>
              <a:rPr lang="en-GB" sz="2000" b="1" dirty="0">
                <a:solidFill>
                  <a:srgbClr val="FFC000"/>
                </a:solidFill>
              </a:rPr>
              <a:t>The black dog is a devil</a:t>
            </a:r>
            <a:r>
              <a:rPr lang="en-GB" sz="2000" dirty="0">
                <a:solidFill>
                  <a:schemeClr val="bg1"/>
                </a:solidFill>
              </a:rPr>
              <a:t>.</a:t>
            </a:r>
            <a:endParaRPr lang="en-GB" sz="2800" dirty="0">
              <a:solidFill>
                <a:schemeClr val="bg1"/>
              </a:solidFill>
            </a:endParaRPr>
          </a:p>
          <a:p>
            <a:pPr algn="just"/>
            <a:endParaRPr lang="en-GB" sz="2400" dirty="0">
              <a:solidFill>
                <a:schemeClr val="bg1"/>
              </a:solidFill>
            </a:endParaRPr>
          </a:p>
        </p:txBody>
      </p:sp>
    </p:spTree>
    <p:extLst>
      <p:ext uri="{BB962C8B-B14F-4D97-AF65-F5344CB8AC3E}">
        <p14:creationId xmlns:p14="http://schemas.microsoft.com/office/powerpoint/2010/main" val="3058254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645839" y="1654657"/>
            <a:ext cx="7852321" cy="1384995"/>
          </a:xfrm>
          <a:prstGeom prst="rect">
            <a:avLst/>
          </a:prstGeom>
          <a:noFill/>
        </p:spPr>
        <p:txBody>
          <a:bodyPr wrap="square" rtlCol="0">
            <a:spAutoFit/>
          </a:bodyPr>
          <a:lstStyle/>
          <a:p>
            <a:pPr algn="ctr"/>
            <a:r>
              <a:rPr lang="en-GB" sz="4400" u="sng" dirty="0">
                <a:solidFill>
                  <a:srgbClr val="FFC000"/>
                </a:solidFill>
              </a:rPr>
              <a:t>Muhammad:</a:t>
            </a:r>
          </a:p>
          <a:p>
            <a:pPr algn="ctr"/>
            <a:r>
              <a:rPr lang="en-GB" sz="4000" dirty="0">
                <a:solidFill>
                  <a:srgbClr val="FFC000"/>
                </a:solidFill>
              </a:rPr>
              <a:t>Black women cause epidemics</a:t>
            </a:r>
          </a:p>
        </p:txBody>
      </p:sp>
      <p:sp>
        <p:nvSpPr>
          <p:cNvPr id="5" name="TextBox 4"/>
          <p:cNvSpPr txBox="1"/>
          <p:nvPr/>
        </p:nvSpPr>
        <p:spPr>
          <a:xfrm>
            <a:off x="704537" y="3170815"/>
            <a:ext cx="7793623" cy="3046988"/>
          </a:xfrm>
          <a:prstGeom prst="rect">
            <a:avLst/>
          </a:prstGeom>
          <a:noFill/>
        </p:spPr>
        <p:txBody>
          <a:bodyPr wrap="square" rtlCol="0">
            <a:spAutoFit/>
          </a:bodyPr>
          <a:lstStyle/>
          <a:p>
            <a:pPr algn="just"/>
            <a:r>
              <a:rPr lang="en-GB" sz="2400" dirty="0">
                <a:solidFill>
                  <a:schemeClr val="bg1"/>
                </a:solidFill>
              </a:rPr>
              <a:t>Bukhari Vol. 9, Book 87, Hadith 163</a:t>
            </a:r>
          </a:p>
          <a:p>
            <a:pPr algn="just"/>
            <a:endParaRPr lang="en-GB" sz="2400" dirty="0">
              <a:solidFill>
                <a:schemeClr val="bg1"/>
              </a:solidFill>
            </a:endParaRPr>
          </a:p>
          <a:p>
            <a:pPr algn="just"/>
            <a:r>
              <a:rPr lang="en-GB" sz="2400" dirty="0">
                <a:solidFill>
                  <a:schemeClr val="bg1"/>
                </a:solidFill>
              </a:rPr>
              <a:t>Narrated Salim's father</a:t>
            </a:r>
            <a:endParaRPr lang="en-GB" sz="2400" b="1" dirty="0">
              <a:solidFill>
                <a:schemeClr val="bg1"/>
              </a:solidFill>
            </a:endParaRPr>
          </a:p>
          <a:p>
            <a:pPr algn="just"/>
            <a:endParaRPr lang="en-GB" sz="2400" b="1" dirty="0">
              <a:solidFill>
                <a:schemeClr val="bg1"/>
              </a:solidFill>
            </a:endParaRPr>
          </a:p>
          <a:p>
            <a:pPr algn="just"/>
            <a:r>
              <a:rPr lang="en-GB" sz="2400" dirty="0">
                <a:solidFill>
                  <a:srgbClr val="FFC000"/>
                </a:solidFill>
              </a:rPr>
              <a:t>The Prophet </a:t>
            </a:r>
            <a:r>
              <a:rPr lang="en-GB" sz="2400" dirty="0">
                <a:solidFill>
                  <a:schemeClr val="bg1"/>
                </a:solidFill>
              </a:rPr>
              <a:t>said, "I saw (in a dream) a </a:t>
            </a:r>
            <a:r>
              <a:rPr lang="en-GB" sz="2400" b="1" dirty="0">
                <a:solidFill>
                  <a:srgbClr val="FFC000"/>
                </a:solidFill>
              </a:rPr>
              <a:t>black woman </a:t>
            </a:r>
            <a:r>
              <a:rPr lang="en-GB" sz="2400" dirty="0">
                <a:solidFill>
                  <a:schemeClr val="bg1"/>
                </a:solidFill>
              </a:rPr>
              <a:t>with unkempt hair going out of Medina and settling in </a:t>
            </a:r>
            <a:r>
              <a:rPr lang="en-GB" sz="2400" dirty="0" err="1">
                <a:solidFill>
                  <a:schemeClr val="bg1"/>
                </a:solidFill>
              </a:rPr>
              <a:t>Mahai'a</a:t>
            </a:r>
            <a:r>
              <a:rPr lang="en-GB" sz="2400" dirty="0">
                <a:solidFill>
                  <a:schemeClr val="bg1"/>
                </a:solidFill>
              </a:rPr>
              <a:t>. I interpreted that as (a symbol of) </a:t>
            </a:r>
            <a:r>
              <a:rPr lang="en-GB" sz="2400" b="1" dirty="0">
                <a:solidFill>
                  <a:srgbClr val="FFC000"/>
                </a:solidFill>
              </a:rPr>
              <a:t>epidemic</a:t>
            </a:r>
            <a:r>
              <a:rPr lang="en-GB" sz="2400" dirty="0">
                <a:solidFill>
                  <a:schemeClr val="bg1"/>
                </a:solidFill>
              </a:rPr>
              <a:t> of Medina being transferred to </a:t>
            </a:r>
            <a:r>
              <a:rPr lang="en-GB" sz="2400" dirty="0" err="1">
                <a:solidFill>
                  <a:schemeClr val="bg1"/>
                </a:solidFill>
              </a:rPr>
              <a:t>Mahai'a</a:t>
            </a:r>
            <a:r>
              <a:rPr lang="en-GB" sz="2400" dirty="0">
                <a:solidFill>
                  <a:schemeClr val="bg1"/>
                </a:solidFill>
              </a:rPr>
              <a:t>, namely, Al-</a:t>
            </a:r>
            <a:r>
              <a:rPr lang="en-GB" sz="2400" dirty="0" err="1">
                <a:solidFill>
                  <a:schemeClr val="bg1"/>
                </a:solidFill>
              </a:rPr>
              <a:t>Juhfa</a:t>
            </a:r>
            <a:r>
              <a:rPr lang="en-GB" sz="2400" dirty="0">
                <a:solidFill>
                  <a:schemeClr val="bg1"/>
                </a:solidFill>
              </a:rPr>
              <a:t>."</a:t>
            </a:r>
          </a:p>
        </p:txBody>
      </p:sp>
    </p:spTree>
    <p:extLst>
      <p:ext uri="{BB962C8B-B14F-4D97-AF65-F5344CB8AC3E}">
        <p14:creationId xmlns:p14="http://schemas.microsoft.com/office/powerpoint/2010/main" val="2016331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645839" y="1654657"/>
            <a:ext cx="7852321" cy="1384995"/>
          </a:xfrm>
          <a:prstGeom prst="rect">
            <a:avLst/>
          </a:prstGeom>
          <a:noFill/>
        </p:spPr>
        <p:txBody>
          <a:bodyPr wrap="square" rtlCol="0">
            <a:spAutoFit/>
          </a:bodyPr>
          <a:lstStyle/>
          <a:p>
            <a:pPr algn="ctr"/>
            <a:r>
              <a:rPr lang="en-GB" sz="4400" u="sng" dirty="0">
                <a:solidFill>
                  <a:srgbClr val="FFC000"/>
                </a:solidFill>
              </a:rPr>
              <a:t>Muhammad:</a:t>
            </a:r>
          </a:p>
          <a:p>
            <a:pPr algn="ctr"/>
            <a:r>
              <a:rPr lang="en-GB" sz="4000" dirty="0">
                <a:solidFill>
                  <a:srgbClr val="FFC000"/>
                </a:solidFill>
              </a:rPr>
              <a:t>Anything but black</a:t>
            </a:r>
          </a:p>
        </p:txBody>
      </p:sp>
      <p:sp>
        <p:nvSpPr>
          <p:cNvPr id="5" name="TextBox 4"/>
          <p:cNvSpPr txBox="1"/>
          <p:nvPr/>
        </p:nvSpPr>
        <p:spPr>
          <a:xfrm>
            <a:off x="704537" y="3432891"/>
            <a:ext cx="7793623" cy="3693319"/>
          </a:xfrm>
          <a:prstGeom prst="rect">
            <a:avLst/>
          </a:prstGeom>
          <a:noFill/>
        </p:spPr>
        <p:txBody>
          <a:bodyPr wrap="square" rtlCol="0">
            <a:spAutoFit/>
          </a:bodyPr>
          <a:lstStyle/>
          <a:p>
            <a:pPr algn="just"/>
            <a:r>
              <a:rPr lang="en-GB" sz="2400" dirty="0" err="1">
                <a:solidFill>
                  <a:schemeClr val="bg1"/>
                </a:solidFill>
              </a:rPr>
              <a:t>Sunan</a:t>
            </a:r>
            <a:r>
              <a:rPr lang="en-GB" sz="2400" dirty="0">
                <a:solidFill>
                  <a:schemeClr val="bg1"/>
                </a:solidFill>
              </a:rPr>
              <a:t> an-</a:t>
            </a:r>
            <a:r>
              <a:rPr lang="en-GB" sz="2400" dirty="0" err="1">
                <a:solidFill>
                  <a:schemeClr val="bg1"/>
                </a:solidFill>
              </a:rPr>
              <a:t>Nasa'i</a:t>
            </a:r>
            <a:r>
              <a:rPr lang="en-GB" sz="2400" dirty="0">
                <a:solidFill>
                  <a:schemeClr val="bg1"/>
                </a:solidFill>
              </a:rPr>
              <a:t> 5076</a:t>
            </a:r>
          </a:p>
          <a:p>
            <a:pPr algn="just"/>
            <a:endParaRPr lang="en-GB" sz="2400" dirty="0">
              <a:solidFill>
                <a:schemeClr val="bg1"/>
              </a:solidFill>
            </a:endParaRPr>
          </a:p>
          <a:p>
            <a:pPr algn="just"/>
            <a:r>
              <a:rPr lang="en-GB" sz="2400" dirty="0">
                <a:solidFill>
                  <a:schemeClr val="bg1"/>
                </a:solidFill>
              </a:rPr>
              <a:t>It was narrated that Jabir said:</a:t>
            </a:r>
          </a:p>
          <a:p>
            <a:pPr algn="just"/>
            <a:r>
              <a:rPr lang="en-GB" sz="2400" dirty="0">
                <a:solidFill>
                  <a:schemeClr val="bg1"/>
                </a:solidFill>
              </a:rPr>
              <a:t>"Abu </a:t>
            </a:r>
            <a:r>
              <a:rPr lang="en-GB" sz="2400" dirty="0" err="1">
                <a:solidFill>
                  <a:schemeClr val="bg1"/>
                </a:solidFill>
              </a:rPr>
              <a:t>Quhafah</a:t>
            </a:r>
            <a:r>
              <a:rPr lang="en-GB" sz="2400" dirty="0">
                <a:solidFill>
                  <a:schemeClr val="bg1"/>
                </a:solidFill>
              </a:rPr>
              <a:t> was brought on the Day of the Conquest of Makkah, and his hair and beard were white like the </a:t>
            </a:r>
            <a:r>
              <a:rPr lang="en-GB" sz="2400" dirty="0" err="1">
                <a:solidFill>
                  <a:schemeClr val="bg1"/>
                </a:solidFill>
              </a:rPr>
              <a:t>Thaghamah</a:t>
            </a:r>
            <a:r>
              <a:rPr lang="en-GB" sz="2400" dirty="0">
                <a:solidFill>
                  <a:schemeClr val="bg1"/>
                </a:solidFill>
              </a:rPr>
              <a:t>. </a:t>
            </a:r>
            <a:r>
              <a:rPr lang="en-GB" sz="2400" dirty="0">
                <a:solidFill>
                  <a:srgbClr val="FFC000"/>
                </a:solidFill>
              </a:rPr>
              <a:t>The Messenger of Allah</a:t>
            </a:r>
            <a:r>
              <a:rPr lang="en-GB" sz="2400" dirty="0">
                <a:solidFill>
                  <a:schemeClr val="bg1"/>
                </a:solidFill>
              </a:rPr>
              <a:t> said: </a:t>
            </a:r>
            <a:r>
              <a:rPr lang="en-GB" sz="2400" b="1" dirty="0">
                <a:solidFill>
                  <a:srgbClr val="FFC000"/>
                </a:solidFill>
              </a:rPr>
              <a:t>'Change this with something, but avoid black</a:t>
            </a:r>
            <a:r>
              <a:rPr lang="en-GB" sz="2400" dirty="0">
                <a:solidFill>
                  <a:schemeClr val="bg1"/>
                </a:solidFill>
              </a:rPr>
              <a:t>.'"</a:t>
            </a:r>
          </a:p>
          <a:p>
            <a:pPr algn="just"/>
            <a:endParaRPr lang="en-GB" sz="2400" dirty="0">
              <a:solidFill>
                <a:schemeClr val="bg1"/>
              </a:solidFill>
            </a:endParaRPr>
          </a:p>
          <a:p>
            <a:pPr algn="just"/>
            <a:r>
              <a:rPr lang="en-GB" sz="2000" i="1" dirty="0" err="1">
                <a:solidFill>
                  <a:schemeClr val="bg1"/>
                </a:solidFill>
                <a:effectLst/>
              </a:rPr>
              <a:t>Sahih</a:t>
            </a:r>
            <a:endParaRPr lang="en-GB" sz="2000" i="1" dirty="0">
              <a:solidFill>
                <a:schemeClr val="bg1"/>
              </a:solidFill>
              <a:effectLst/>
            </a:endParaRPr>
          </a:p>
          <a:p>
            <a:endParaRPr lang="en-GB" dirty="0"/>
          </a:p>
        </p:txBody>
      </p:sp>
    </p:spTree>
    <p:extLst>
      <p:ext uri="{BB962C8B-B14F-4D97-AF65-F5344CB8AC3E}">
        <p14:creationId xmlns:p14="http://schemas.microsoft.com/office/powerpoint/2010/main" val="2807445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1015663"/>
          </a:xfrm>
          <a:prstGeom prst="rect">
            <a:avLst/>
          </a:prstGeom>
          <a:noFill/>
        </p:spPr>
        <p:txBody>
          <a:bodyPr wrap="square" rtlCol="0">
            <a:spAutoFit/>
          </a:bodyPr>
          <a:lstStyle/>
          <a:p>
            <a:pPr algn="ctr"/>
            <a:r>
              <a:rPr lang="en-GB" sz="3600" b="1" i="1" dirty="0">
                <a:solidFill>
                  <a:schemeClr val="accent6">
                    <a:lumMod val="75000"/>
                  </a:schemeClr>
                </a:solidFill>
              </a:rPr>
              <a:t>COLOURATION</a:t>
            </a:r>
          </a:p>
          <a:p>
            <a:pPr algn="ctr"/>
            <a:r>
              <a:rPr lang="en-GB" sz="2400" dirty="0">
                <a:solidFill>
                  <a:srgbClr val="FFC000"/>
                </a:solidFill>
              </a:rPr>
              <a:t>Piety</a:t>
            </a:r>
            <a:endParaRPr lang="en-GB" sz="3600" dirty="0">
              <a:solidFill>
                <a:srgbClr val="FFC000"/>
              </a:solidFill>
            </a:endParaRPr>
          </a:p>
        </p:txBody>
      </p:sp>
      <p:sp>
        <p:nvSpPr>
          <p:cNvPr id="5" name="TextBox 4"/>
          <p:cNvSpPr txBox="1"/>
          <p:nvPr/>
        </p:nvSpPr>
        <p:spPr>
          <a:xfrm>
            <a:off x="912705" y="2857798"/>
            <a:ext cx="5772462" cy="523220"/>
          </a:xfrm>
          <a:prstGeom prst="rect">
            <a:avLst/>
          </a:prstGeom>
          <a:noFill/>
        </p:spPr>
        <p:txBody>
          <a:bodyPr wrap="square" rtlCol="0">
            <a:spAutoFit/>
          </a:bodyPr>
          <a:lstStyle/>
          <a:p>
            <a:r>
              <a:rPr lang="en-GB" sz="2800" b="1" dirty="0" err="1">
                <a:solidFill>
                  <a:schemeClr val="bg1"/>
                </a:solidFill>
              </a:rPr>
              <a:t>Sunan</a:t>
            </a:r>
            <a:r>
              <a:rPr lang="en-GB" sz="2800" b="1" dirty="0">
                <a:solidFill>
                  <a:schemeClr val="bg1"/>
                </a:solidFill>
              </a:rPr>
              <a:t> Ibn Maja: Vol 1</a:t>
            </a:r>
            <a:endParaRPr lang="en-GB" sz="2800" dirty="0">
              <a:solidFill>
                <a:schemeClr val="bg1"/>
              </a:solidFill>
            </a:endParaRPr>
          </a:p>
        </p:txBody>
      </p:sp>
      <p:sp>
        <p:nvSpPr>
          <p:cNvPr id="9" name="Rectangle 2"/>
          <p:cNvSpPr>
            <a:spLocks noChangeArrowheads="1"/>
          </p:cNvSpPr>
          <p:nvPr/>
        </p:nvSpPr>
        <p:spPr bwMode="auto">
          <a:xfrm>
            <a:off x="912705" y="3555957"/>
            <a:ext cx="750370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400" dirty="0">
                <a:solidFill>
                  <a:schemeClr val="bg1"/>
                </a:solidFill>
              </a:rPr>
              <a:t>Do not marry women for their beauty, which may destroy them, or for their money, which may corrupt them, for religion</a:t>
            </a:r>
            <a:r>
              <a:rPr lang="en-GB" sz="2400" b="1" i="1" dirty="0">
                <a:solidFill>
                  <a:srgbClr val="FFC000"/>
                </a:solidFill>
              </a:rPr>
              <a:t>. A slit-nosed black slave-woman, if pious, is preferable</a:t>
            </a:r>
            <a:r>
              <a:rPr lang="en-GB" sz="2400" dirty="0">
                <a:solidFill>
                  <a:schemeClr val="bg1"/>
                </a:solidFill>
              </a:rPr>
              <a:t>.</a:t>
            </a:r>
          </a:p>
          <a:p>
            <a:pPr lvl="0" algn="just" defTabSz="914400" eaLnBrk="0" fontAlgn="base" hangingPunct="0">
              <a:spcBef>
                <a:spcPct val="0"/>
              </a:spcBef>
              <a:spcAft>
                <a:spcPct val="0"/>
              </a:spcAft>
            </a:pPr>
            <a:endParaRPr lang="en-GB" sz="2000" dirty="0">
              <a:solidFill>
                <a:schemeClr val="bg1"/>
              </a:solidFill>
            </a:endParaRPr>
          </a:p>
          <a:p>
            <a:pPr lvl="0" algn="just" defTabSz="914400" eaLnBrk="0" fontAlgn="base" hangingPunct="0">
              <a:spcBef>
                <a:spcPct val="0"/>
              </a:spcBef>
              <a:spcAft>
                <a:spcPct val="0"/>
              </a:spcAft>
            </a:pPr>
            <a:endParaRPr lang="en-GB" sz="2000" dirty="0">
              <a:solidFill>
                <a:schemeClr val="bg1"/>
              </a:solidFill>
            </a:endParaRPr>
          </a:p>
          <a:p>
            <a:pPr lvl="0" algn="just" defTabSz="914400" eaLnBrk="0" fontAlgn="base" hangingPunct="0">
              <a:spcBef>
                <a:spcPct val="0"/>
              </a:spcBef>
              <a:spcAft>
                <a:spcPct val="0"/>
              </a:spcAft>
            </a:pPr>
            <a:r>
              <a:rPr lang="en-GB" sz="2000" dirty="0">
                <a:solidFill>
                  <a:schemeClr val="bg1"/>
                </a:solidFill>
              </a:rPr>
              <a:t>[Cairo, (1372/1952), p. 597]</a:t>
            </a:r>
          </a:p>
          <a:p>
            <a:pPr lvl="0" algn="just" defTabSz="914400" eaLnBrk="0" fontAlgn="base" hangingPunct="0">
              <a:spcBef>
                <a:spcPct val="0"/>
              </a:spcBef>
              <a:spcAft>
                <a:spcPct val="0"/>
              </a:spcAft>
            </a:pPr>
            <a:endParaRPr lang="en-GB" sz="2000" b="1" dirty="0"/>
          </a:p>
        </p:txBody>
      </p:sp>
    </p:spTree>
    <p:extLst>
      <p:ext uri="{BB962C8B-B14F-4D97-AF65-F5344CB8AC3E}">
        <p14:creationId xmlns:p14="http://schemas.microsoft.com/office/powerpoint/2010/main" val="2702608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1015663"/>
          </a:xfrm>
          <a:prstGeom prst="rect">
            <a:avLst/>
          </a:prstGeom>
          <a:noFill/>
        </p:spPr>
        <p:txBody>
          <a:bodyPr wrap="square" rtlCol="0">
            <a:spAutoFit/>
          </a:bodyPr>
          <a:lstStyle/>
          <a:p>
            <a:pPr algn="ctr"/>
            <a:r>
              <a:rPr lang="en-GB" sz="3600" b="1" i="1" dirty="0">
                <a:solidFill>
                  <a:schemeClr val="accent6">
                    <a:lumMod val="75000"/>
                  </a:schemeClr>
                </a:solidFill>
              </a:rPr>
              <a:t>COLOURATION</a:t>
            </a:r>
          </a:p>
          <a:p>
            <a:pPr algn="ctr"/>
            <a:r>
              <a:rPr lang="en-GB" sz="2400" dirty="0">
                <a:solidFill>
                  <a:srgbClr val="FFC000"/>
                </a:solidFill>
              </a:rPr>
              <a:t>Emancipation Verse</a:t>
            </a:r>
            <a:endParaRPr lang="en-GB" sz="3600" dirty="0">
              <a:solidFill>
                <a:srgbClr val="FFC000"/>
              </a:solidFill>
            </a:endParaRPr>
          </a:p>
        </p:txBody>
      </p:sp>
      <p:sp>
        <p:nvSpPr>
          <p:cNvPr id="5" name="TextBox 4"/>
          <p:cNvSpPr txBox="1"/>
          <p:nvPr/>
        </p:nvSpPr>
        <p:spPr>
          <a:xfrm>
            <a:off x="912705" y="2857798"/>
            <a:ext cx="5772462" cy="523220"/>
          </a:xfrm>
          <a:prstGeom prst="rect">
            <a:avLst/>
          </a:prstGeom>
          <a:noFill/>
        </p:spPr>
        <p:txBody>
          <a:bodyPr wrap="square" rtlCol="0">
            <a:spAutoFit/>
          </a:bodyPr>
          <a:lstStyle/>
          <a:p>
            <a:r>
              <a:rPr lang="en-GB" sz="2800" b="1" dirty="0">
                <a:solidFill>
                  <a:schemeClr val="bg1"/>
                </a:solidFill>
              </a:rPr>
              <a:t>Ibn </a:t>
            </a:r>
            <a:r>
              <a:rPr lang="en-GB" sz="2800" b="1" dirty="0" err="1">
                <a:solidFill>
                  <a:schemeClr val="bg1"/>
                </a:solidFill>
              </a:rPr>
              <a:t>Hazm</a:t>
            </a:r>
            <a:r>
              <a:rPr lang="en-GB" sz="2800" b="1" dirty="0">
                <a:solidFill>
                  <a:schemeClr val="bg1"/>
                </a:solidFill>
              </a:rPr>
              <a:t> (994-1064)</a:t>
            </a:r>
            <a:endParaRPr lang="en-GB" sz="2800" dirty="0">
              <a:solidFill>
                <a:schemeClr val="bg1"/>
              </a:solidFill>
            </a:endParaRPr>
          </a:p>
        </p:txBody>
      </p:sp>
      <p:sp>
        <p:nvSpPr>
          <p:cNvPr id="9" name="Rectangle 2"/>
          <p:cNvSpPr>
            <a:spLocks noChangeArrowheads="1"/>
          </p:cNvSpPr>
          <p:nvPr/>
        </p:nvSpPr>
        <p:spPr bwMode="auto">
          <a:xfrm>
            <a:off x="912705" y="3709846"/>
            <a:ext cx="750370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400" dirty="0">
                <a:solidFill>
                  <a:schemeClr val="bg1"/>
                </a:solidFill>
              </a:rPr>
              <a:t>God has decreed that the </a:t>
            </a:r>
            <a:r>
              <a:rPr lang="en-GB" sz="2400" b="1" i="1" dirty="0">
                <a:solidFill>
                  <a:srgbClr val="FFC000"/>
                </a:solidFill>
              </a:rPr>
              <a:t>most devout is the noblest even if he be a Negress’s bastard</a:t>
            </a:r>
            <a:r>
              <a:rPr lang="en-GB" sz="2400" dirty="0">
                <a:solidFill>
                  <a:schemeClr val="bg1"/>
                </a:solidFill>
              </a:rPr>
              <a:t>, and that the sinner and unbeliever is at the lowest level </a:t>
            </a:r>
            <a:r>
              <a:rPr lang="en-GB" sz="2400" b="1" i="1" dirty="0">
                <a:solidFill>
                  <a:srgbClr val="FFC000"/>
                </a:solidFill>
              </a:rPr>
              <a:t>even if he be the son of the prophets</a:t>
            </a:r>
            <a:r>
              <a:rPr lang="en-GB" sz="2400" dirty="0">
                <a:solidFill>
                  <a:schemeClr val="bg1"/>
                </a:solidFill>
              </a:rPr>
              <a:t>.</a:t>
            </a:r>
          </a:p>
          <a:p>
            <a:pPr lvl="0" algn="just" defTabSz="914400" eaLnBrk="0" fontAlgn="base" hangingPunct="0">
              <a:spcBef>
                <a:spcPct val="0"/>
              </a:spcBef>
              <a:spcAft>
                <a:spcPct val="0"/>
              </a:spcAft>
            </a:pPr>
            <a:endParaRPr lang="en-GB" sz="2000" dirty="0">
              <a:solidFill>
                <a:schemeClr val="bg1"/>
              </a:solidFill>
            </a:endParaRPr>
          </a:p>
          <a:p>
            <a:pPr lvl="0" algn="just" defTabSz="914400" eaLnBrk="0" fontAlgn="base" hangingPunct="0">
              <a:spcBef>
                <a:spcPct val="0"/>
              </a:spcBef>
              <a:spcAft>
                <a:spcPct val="0"/>
              </a:spcAft>
            </a:pPr>
            <a:endParaRPr lang="en-GB" sz="2000" dirty="0">
              <a:solidFill>
                <a:schemeClr val="bg1"/>
              </a:solidFill>
            </a:endParaRPr>
          </a:p>
          <a:p>
            <a:pPr lvl="0" algn="just" defTabSz="914400" eaLnBrk="0" fontAlgn="base" hangingPunct="0">
              <a:spcBef>
                <a:spcPct val="0"/>
              </a:spcBef>
              <a:spcAft>
                <a:spcPct val="0"/>
              </a:spcAft>
            </a:pPr>
            <a:r>
              <a:rPr lang="en-GB" sz="2000" dirty="0">
                <a:solidFill>
                  <a:schemeClr val="bg1"/>
                </a:solidFill>
              </a:rPr>
              <a:t>[Ibn </a:t>
            </a:r>
            <a:r>
              <a:rPr lang="en-GB" sz="2000" dirty="0" err="1">
                <a:solidFill>
                  <a:schemeClr val="bg1"/>
                </a:solidFill>
              </a:rPr>
              <a:t>Hazm</a:t>
            </a:r>
            <a:r>
              <a:rPr lang="en-GB" sz="2000" dirty="0">
                <a:solidFill>
                  <a:schemeClr val="bg1"/>
                </a:solidFill>
              </a:rPr>
              <a:t>, “</a:t>
            </a:r>
            <a:r>
              <a:rPr lang="en-GB" sz="2000" dirty="0" err="1">
                <a:solidFill>
                  <a:schemeClr val="bg1"/>
                </a:solidFill>
              </a:rPr>
              <a:t>Jamharat</a:t>
            </a:r>
            <a:r>
              <a:rPr lang="en-GB" sz="2000" dirty="0">
                <a:solidFill>
                  <a:schemeClr val="bg1"/>
                </a:solidFill>
              </a:rPr>
              <a:t> </a:t>
            </a:r>
            <a:r>
              <a:rPr lang="en-GB" sz="2000" dirty="0" err="1">
                <a:solidFill>
                  <a:schemeClr val="bg1"/>
                </a:solidFill>
              </a:rPr>
              <a:t>Ansab</a:t>
            </a:r>
            <a:r>
              <a:rPr lang="en-GB" sz="2000" dirty="0">
                <a:solidFill>
                  <a:schemeClr val="bg1"/>
                </a:solidFill>
              </a:rPr>
              <a:t> al-Arab” Cairo, (1948)]</a:t>
            </a:r>
          </a:p>
        </p:txBody>
      </p:sp>
    </p:spTree>
    <p:extLst>
      <p:ext uri="{BB962C8B-B14F-4D97-AF65-F5344CB8AC3E}">
        <p14:creationId xmlns:p14="http://schemas.microsoft.com/office/powerpoint/2010/main" val="689369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2228671"/>
            <a:ext cx="7860146" cy="2308324"/>
          </a:xfrm>
          <a:prstGeom prst="rect">
            <a:avLst/>
          </a:prstGeom>
          <a:noFill/>
        </p:spPr>
        <p:txBody>
          <a:bodyPr wrap="square" rtlCol="0">
            <a:spAutoFit/>
          </a:bodyPr>
          <a:lstStyle/>
          <a:p>
            <a:pPr algn="ctr"/>
            <a:r>
              <a:rPr lang="en-GB" sz="7200" i="1" dirty="0"/>
              <a:t>Ordered Society</a:t>
            </a:r>
          </a:p>
          <a:p>
            <a:pPr algn="ctr"/>
            <a:r>
              <a:rPr lang="en-GB" sz="7200" i="1" dirty="0">
                <a:solidFill>
                  <a:srgbClr val="0070C0"/>
                </a:solidFill>
              </a:rPr>
              <a:t>Arab superiority</a:t>
            </a:r>
            <a:endParaRPr lang="en-GB" sz="7200" dirty="0">
              <a:solidFill>
                <a:srgbClr val="0070C0"/>
              </a:solidFill>
            </a:endParaRPr>
          </a:p>
        </p:txBody>
      </p:sp>
    </p:spTree>
    <p:extLst>
      <p:ext uri="{BB962C8B-B14F-4D97-AF65-F5344CB8AC3E}">
        <p14:creationId xmlns:p14="http://schemas.microsoft.com/office/powerpoint/2010/main" val="1100316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015663"/>
          </a:xfrm>
          <a:prstGeom prst="rect">
            <a:avLst/>
          </a:prstGeom>
          <a:noFill/>
        </p:spPr>
        <p:txBody>
          <a:bodyPr wrap="square" rtlCol="0">
            <a:spAutoFit/>
          </a:bodyPr>
          <a:lstStyle/>
          <a:p>
            <a:pPr algn="ctr"/>
            <a:r>
              <a:rPr lang="en-GB" sz="3600" u="sng" dirty="0">
                <a:solidFill>
                  <a:srgbClr val="FFC000"/>
                </a:solidFill>
              </a:rPr>
              <a:t>Ala </a:t>
            </a:r>
            <a:r>
              <a:rPr lang="en-GB" sz="3600" u="sng" dirty="0" err="1">
                <a:solidFill>
                  <a:srgbClr val="FFC000"/>
                </a:solidFill>
              </a:rPr>
              <a:t>Mawdudi</a:t>
            </a:r>
            <a:endParaRPr lang="en-GB" sz="2400" dirty="0">
              <a:solidFill>
                <a:srgbClr val="FFC000"/>
              </a:solidFill>
            </a:endParaRPr>
          </a:p>
          <a:p>
            <a:pPr algn="ctr"/>
            <a:endParaRPr lang="en-GB" sz="2400" dirty="0">
              <a:solidFill>
                <a:srgbClr val="FFC000"/>
              </a:solidFill>
            </a:endParaRPr>
          </a:p>
        </p:txBody>
      </p:sp>
      <p:sp>
        <p:nvSpPr>
          <p:cNvPr id="3" name="Rectangle 1"/>
          <p:cNvSpPr>
            <a:spLocks noChangeArrowheads="1"/>
          </p:cNvSpPr>
          <p:nvPr/>
        </p:nvSpPr>
        <p:spPr bwMode="auto">
          <a:xfrm>
            <a:off x="622300" y="2658827"/>
            <a:ext cx="766505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b="1" i="1" dirty="0">
                <a:solidFill>
                  <a:schemeClr val="bg1"/>
                </a:solidFill>
              </a:rPr>
              <a:t>“Islam is not just a religion but a ‘revolutionary ideology and </a:t>
            </a:r>
            <a:r>
              <a:rPr lang="en-US" altLang="en-US" sz="3600" b="1" i="1" dirty="0" err="1">
                <a:solidFill>
                  <a:schemeClr val="bg1"/>
                </a:solidFill>
              </a:rPr>
              <a:t>programme</a:t>
            </a:r>
            <a:r>
              <a:rPr lang="en-US" altLang="en-US" sz="3600" b="1" i="1" dirty="0">
                <a:solidFill>
                  <a:schemeClr val="bg1"/>
                </a:solidFill>
              </a:rPr>
              <a:t> which seeks to alter the social order and rebuild it in conformity with its own tenets and ideals’.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600" b="1" i="1" dirty="0">
              <a:solidFill>
                <a:schemeClr val="bg1"/>
              </a:solidFill>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i="1" dirty="0">
                <a:solidFill>
                  <a:schemeClr val="bg1"/>
                </a:solidFill>
              </a:rPr>
              <a:t>Jihad in Islam, 3d ed. 1980, p.5</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1" i="1" dirty="0">
              <a:solidFill>
                <a:schemeClr val="accent6">
                  <a:lumMod val="75000"/>
                </a:schemeClr>
              </a:solidFill>
            </a:endParaRPr>
          </a:p>
        </p:txBody>
      </p:sp>
    </p:spTree>
    <p:extLst>
      <p:ext uri="{BB962C8B-B14F-4D97-AF65-F5344CB8AC3E}">
        <p14:creationId xmlns:p14="http://schemas.microsoft.com/office/powerpoint/2010/main" val="302598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6858000"/>
          </a:xfrm>
          <a:prstGeom prst="rect">
            <a:avLst/>
          </a:prstGeom>
        </p:spPr>
      </p:pic>
      <p:sp>
        <p:nvSpPr>
          <p:cNvPr id="2" name="TextBox 1"/>
          <p:cNvSpPr txBox="1"/>
          <p:nvPr/>
        </p:nvSpPr>
        <p:spPr>
          <a:xfrm>
            <a:off x="704538" y="2703211"/>
            <a:ext cx="7664210" cy="2308324"/>
          </a:xfrm>
          <a:prstGeom prst="rect">
            <a:avLst/>
          </a:prstGeom>
          <a:noFill/>
        </p:spPr>
        <p:txBody>
          <a:bodyPr wrap="square" rtlCol="0">
            <a:spAutoFit/>
          </a:bodyPr>
          <a:lstStyle/>
          <a:p>
            <a:pPr algn="ctr"/>
            <a:r>
              <a:rPr lang="en-GB" sz="7200" b="1" dirty="0">
                <a:solidFill>
                  <a:srgbClr val="FFC000"/>
                </a:solidFill>
              </a:rPr>
              <a:t>Is a slave a thing or a person?</a:t>
            </a:r>
          </a:p>
        </p:txBody>
      </p:sp>
      <p:sp>
        <p:nvSpPr>
          <p:cNvPr id="3" name="TextBox 2"/>
          <p:cNvSpPr txBox="1"/>
          <p:nvPr/>
        </p:nvSpPr>
        <p:spPr>
          <a:xfrm>
            <a:off x="704538" y="2703211"/>
            <a:ext cx="7846338" cy="1323439"/>
          </a:xfrm>
          <a:prstGeom prst="rect">
            <a:avLst/>
          </a:prstGeom>
          <a:noFill/>
        </p:spPr>
        <p:txBody>
          <a:bodyPr wrap="square" rtlCol="0">
            <a:spAutoFit/>
          </a:bodyPr>
          <a:lstStyle/>
          <a:p>
            <a:pPr algn="ctr"/>
            <a:endParaRPr lang="en-GB" sz="4400" i="1" dirty="0">
              <a:solidFill>
                <a:schemeClr val="bg1"/>
              </a:solidFill>
            </a:endParaRPr>
          </a:p>
          <a:p>
            <a:endParaRPr lang="en-GB" dirty="0">
              <a:solidFill>
                <a:schemeClr val="bg1"/>
              </a:solidFill>
            </a:endParaRPr>
          </a:p>
          <a:p>
            <a:endParaRPr lang="en-GB" dirty="0"/>
          </a:p>
        </p:txBody>
      </p:sp>
    </p:spTree>
    <p:extLst>
      <p:ext uri="{BB962C8B-B14F-4D97-AF65-F5344CB8AC3E}">
        <p14:creationId xmlns:p14="http://schemas.microsoft.com/office/powerpoint/2010/main" val="154484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10</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904775" y="2580248"/>
            <a:ext cx="73825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b="1" i="1" dirty="0">
                <a:solidFill>
                  <a:schemeClr val="bg1"/>
                </a:solidFill>
              </a:rPr>
              <a:t>Al- </a:t>
            </a:r>
            <a:r>
              <a:rPr lang="en-US" altLang="en-US" sz="2400" b="1" i="1" dirty="0" err="1">
                <a:solidFill>
                  <a:schemeClr val="bg1"/>
                </a:solidFill>
              </a:rPr>
              <a:t>Tabari</a:t>
            </a:r>
            <a:r>
              <a:rPr lang="en-US" altLang="en-US" sz="2400" b="1" i="1" dirty="0">
                <a:solidFill>
                  <a:schemeClr val="bg1"/>
                </a:solidFill>
              </a:rPr>
              <a:t> (839-923AD)</a:t>
            </a:r>
            <a:endParaRPr kumimoji="0" lang="en-US" altLang="en-US" sz="2400" b="1"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400" b="1" dirty="0">
                <a:solidFill>
                  <a:schemeClr val="bg1"/>
                </a:solidFill>
              </a:rPr>
              <a:t>“</a:t>
            </a:r>
            <a:r>
              <a:rPr lang="en-GB" sz="2400" b="1" dirty="0">
                <a:solidFill>
                  <a:srgbClr val="FFC000"/>
                </a:solidFill>
              </a:rPr>
              <a:t>Arabs</a:t>
            </a:r>
            <a:r>
              <a:rPr lang="en-GB" sz="2400" dirty="0">
                <a:solidFill>
                  <a:schemeClr val="bg1"/>
                </a:solidFill>
              </a:rPr>
              <a:t> are </a:t>
            </a:r>
            <a:r>
              <a:rPr lang="en-GB" sz="2400" dirty="0">
                <a:solidFill>
                  <a:srgbClr val="FFC000"/>
                </a:solidFill>
              </a:rPr>
              <a:t>the most noble people in lineage, the most prominent, and the best in deeds</a:t>
            </a:r>
            <a:r>
              <a:rPr lang="en-GB" sz="2400" dirty="0">
                <a:solidFill>
                  <a:schemeClr val="bg1"/>
                </a:solidFill>
              </a:rPr>
              <a:t>. We were the first to respond to the call of the Prophet. We are Allah’s helpers and the viziers of His Messenger. We fight people until they believe in Allah. He who believes in Allah and His Messenger has protected his life and possessions from us. As for one who disbelieves, we will fight him forever in Allah’s Cause. Killing him is a small matter to us.”</a:t>
            </a:r>
            <a:endParaRPr kumimoji="0" lang="en-US" altLang="en-US" sz="24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119806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015663"/>
          </a:xfrm>
          <a:prstGeom prst="rect">
            <a:avLst/>
          </a:prstGeom>
          <a:noFill/>
        </p:spPr>
        <p:txBody>
          <a:bodyPr wrap="square" rtlCol="0">
            <a:spAutoFit/>
          </a:bodyPr>
          <a:lstStyle/>
          <a:p>
            <a:pPr algn="ctr"/>
            <a:r>
              <a:rPr lang="en-GB" sz="3600" u="sng" dirty="0">
                <a:solidFill>
                  <a:srgbClr val="FFC000"/>
                </a:solidFill>
              </a:rPr>
              <a:t>Societal Order – 14</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a:p>
            <a:pPr algn="ctr"/>
            <a:endParaRPr lang="en-GB" sz="2400" dirty="0">
              <a:solidFill>
                <a:srgbClr val="FFC000"/>
              </a:solidFill>
            </a:endParaRPr>
          </a:p>
        </p:txBody>
      </p:sp>
      <p:sp>
        <p:nvSpPr>
          <p:cNvPr id="3" name="Rectangle 1"/>
          <p:cNvSpPr>
            <a:spLocks noChangeArrowheads="1"/>
          </p:cNvSpPr>
          <p:nvPr/>
        </p:nvSpPr>
        <p:spPr bwMode="auto">
          <a:xfrm>
            <a:off x="622300" y="2457137"/>
            <a:ext cx="766505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b="1" i="1" dirty="0">
                <a:solidFill>
                  <a:schemeClr val="bg1"/>
                </a:solidFill>
              </a:rPr>
              <a:t>Ibn </a:t>
            </a:r>
            <a:r>
              <a:rPr lang="en-US" altLang="en-US" sz="2000" b="1" i="1" dirty="0" err="1">
                <a:solidFill>
                  <a:schemeClr val="bg1"/>
                </a:solidFill>
              </a:rPr>
              <a:t>Taymiyyah</a:t>
            </a:r>
            <a:r>
              <a:rPr lang="en-US" altLang="en-US" sz="2000" b="1" i="1" dirty="0">
                <a:solidFill>
                  <a:schemeClr val="bg1"/>
                </a:solidFill>
              </a:rPr>
              <a:t> (1263-1328AD)</a:t>
            </a:r>
            <a:endParaRPr kumimoji="0" lang="en-US" altLang="en-US" sz="2000" b="1"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000" dirty="0">
                <a:solidFill>
                  <a:schemeClr val="bg1"/>
                </a:solidFill>
              </a:rPr>
              <a:t>"</a:t>
            </a:r>
            <a:r>
              <a:rPr lang="en-GB" dirty="0">
                <a:solidFill>
                  <a:schemeClr val="bg1"/>
                </a:solidFill>
              </a:rPr>
              <a:t>A man married a maid-slave who bore him a child. Would that child be free or would he be an owned slave?" "Her child whom she bore from him would be the property of her master according to all the Imams (heads of the four Islamic schools of law) because the child follows the (status) of his mother in freedom or slavery. </a:t>
            </a:r>
            <a:r>
              <a:rPr lang="en-GB" dirty="0">
                <a:solidFill>
                  <a:srgbClr val="FFC000"/>
                </a:solidFill>
              </a:rPr>
              <a:t>If the child is not of the race of Arabs, then he is definitely an owned slave according to the scholars</a:t>
            </a:r>
            <a:r>
              <a:rPr lang="en-GB" dirty="0">
                <a:solidFill>
                  <a:schemeClr val="bg1"/>
                </a:solidFill>
              </a:rPr>
              <a:t>, but the scholars disputed (his status) among themselves if he was from the Arabs - whether he must be enslaved or not because when A'isha (Muhammad's wife) had a maid-slave who was an Arab, </a:t>
            </a:r>
            <a:r>
              <a:rPr lang="en-GB" b="1" dirty="0">
                <a:solidFill>
                  <a:srgbClr val="FFC000"/>
                </a:solidFill>
              </a:rPr>
              <a:t>Muhammad said to A'isha, `Set this maid free because she is from the children of Ishmael [Arab].'“</a:t>
            </a:r>
          </a:p>
          <a:p>
            <a:pPr lvl="0" algn="just" defTabSz="914400" eaLnBrk="0" fontAlgn="base" hangingPunct="0">
              <a:spcBef>
                <a:spcPct val="0"/>
              </a:spcBef>
              <a:spcAft>
                <a:spcPct val="0"/>
              </a:spcAft>
            </a:pPr>
            <a:endParaRPr kumimoji="0" lang="en-GB" altLang="en-US" sz="2000" b="1" i="0" u="none" strike="noStrike" cap="none" normalizeH="0" baseline="0" dirty="0">
              <a:ln>
                <a:noFill/>
              </a:ln>
              <a:solidFill>
                <a:srgbClr val="FFC000"/>
              </a:solidFill>
              <a:effectLst/>
            </a:endParaRPr>
          </a:p>
          <a:p>
            <a:pPr lvl="0" algn="just" defTabSz="914400" eaLnBrk="0" fontAlgn="base" hangingPunct="0">
              <a:spcBef>
                <a:spcPct val="0"/>
              </a:spcBef>
              <a:spcAft>
                <a:spcPct val="0"/>
              </a:spcAft>
            </a:pPr>
            <a:r>
              <a:rPr lang="en-US" altLang="en-US" sz="1400" i="1" dirty="0">
                <a:solidFill>
                  <a:schemeClr val="bg1"/>
                </a:solidFill>
              </a:rPr>
              <a:t>Vol. 1, p12</a:t>
            </a:r>
            <a:endParaRPr kumimoji="0" lang="en-US" altLang="en-US" sz="1400" i="0" u="none" strike="noStrike" cap="none" normalizeH="0" baseline="0" dirty="0">
              <a:ln>
                <a:noFill/>
              </a:ln>
              <a:solidFill>
                <a:srgbClr val="FFC000"/>
              </a:solidFill>
              <a:effectLst/>
            </a:endParaRPr>
          </a:p>
        </p:txBody>
      </p:sp>
    </p:spTree>
    <p:extLst>
      <p:ext uri="{BB962C8B-B14F-4D97-AF65-F5344CB8AC3E}">
        <p14:creationId xmlns:p14="http://schemas.microsoft.com/office/powerpoint/2010/main" val="707393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 y="1263471"/>
            <a:ext cx="8915399" cy="4154984"/>
          </a:xfrm>
          <a:prstGeom prst="rect">
            <a:avLst/>
          </a:prstGeom>
          <a:noFill/>
        </p:spPr>
        <p:txBody>
          <a:bodyPr wrap="square" rtlCol="0">
            <a:spAutoFit/>
          </a:bodyPr>
          <a:lstStyle/>
          <a:p>
            <a:pPr algn="ctr"/>
            <a:r>
              <a:rPr lang="en-GB" sz="6600" i="1" dirty="0"/>
              <a:t>What Happened Just Before the Trans-Atlantic</a:t>
            </a:r>
          </a:p>
          <a:p>
            <a:pPr algn="ctr"/>
            <a:r>
              <a:rPr lang="en-GB" sz="6600" i="1" dirty="0"/>
              <a:t>Slave Trade?</a:t>
            </a:r>
          </a:p>
          <a:p>
            <a:pPr algn="ctr"/>
            <a:r>
              <a:rPr lang="en-GB" sz="6600" i="1" dirty="0">
                <a:solidFill>
                  <a:srgbClr val="0070C0"/>
                </a:solidFill>
              </a:rPr>
              <a:t>Pre-1400</a:t>
            </a:r>
            <a:endParaRPr lang="en-GB" sz="6600" dirty="0">
              <a:solidFill>
                <a:srgbClr val="0070C0"/>
              </a:solidFill>
            </a:endParaRPr>
          </a:p>
        </p:txBody>
      </p:sp>
    </p:spTree>
    <p:extLst>
      <p:ext uri="{BB962C8B-B14F-4D97-AF65-F5344CB8AC3E}">
        <p14:creationId xmlns:p14="http://schemas.microsoft.com/office/powerpoint/2010/main" val="1320548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8">
            <a:lum/>
          </a:blip>
          <a:srcRect/>
          <a:stretch>
            <a:fillRect/>
          </a:stretch>
        </a:blipFill>
        <a:effectLst/>
      </p:bgPr>
    </p:bg>
    <p:spTree>
      <p:nvGrpSpPr>
        <p:cNvPr id="1" name=""/>
        <p:cNvGrpSpPr/>
        <p:nvPr/>
      </p:nvGrpSpPr>
      <p:grpSpPr>
        <a:xfrm>
          <a:off x="0" y="0"/>
          <a:ext cx="0" cy="0"/>
          <a:chOff x="0" y="0"/>
          <a:chExt cx="0" cy="0"/>
        </a:xfrm>
      </p:grpSpPr>
      <p:cxnSp>
        <p:nvCxnSpPr>
          <p:cNvPr id="233" name="OTLSHAPE_M_f9e77ea3d91943ea875afe06fffa0f2d_Connector1"/>
          <p:cNvCxnSpPr/>
          <p:nvPr>
            <p:custDataLst>
              <p:tags r:id="rId2"/>
            </p:custDataLst>
          </p:nvPr>
        </p:nvCxnSpPr>
        <p:spPr>
          <a:xfrm>
            <a:off x="6446219" y="4487757"/>
            <a:ext cx="0" cy="592243"/>
          </a:xfrm>
          <a:prstGeom prst="line">
            <a:avLst/>
          </a:prstGeom>
          <a:ln w="635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2" name="OTLSHAPE_M_9f5e14139e64477a934eb1606806cd33_Connector1"/>
          <p:cNvCxnSpPr/>
          <p:nvPr>
            <p:custDataLst>
              <p:tags r:id="rId3"/>
            </p:custDataLst>
          </p:nvPr>
        </p:nvCxnSpPr>
        <p:spPr>
          <a:xfrm>
            <a:off x="2656390" y="4487757"/>
            <a:ext cx="0" cy="592243"/>
          </a:xfrm>
          <a:prstGeom prst="line">
            <a:avLst/>
          </a:prstGeom>
          <a:ln w="635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1" name="OTLSHAPE_M_40f557f1685c4af4918e10585a6c4ec1_Connector1"/>
          <p:cNvCxnSpPr/>
          <p:nvPr>
            <p:custDataLst>
              <p:tags r:id="rId4"/>
            </p:custDataLst>
          </p:nvPr>
        </p:nvCxnSpPr>
        <p:spPr>
          <a:xfrm>
            <a:off x="1121137" y="4487757"/>
            <a:ext cx="0" cy="592243"/>
          </a:xfrm>
          <a:prstGeom prst="line">
            <a:avLst/>
          </a:prstGeom>
          <a:ln w="635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7" name="OTLSHAPE_TB_00000000000000000000000000000000_ElapsedTimeExtension"/>
          <p:cNvSpPr/>
          <p:nvPr>
            <p:custDataLst>
              <p:tags r:id="rId5"/>
            </p:custDataLst>
          </p:nvPr>
        </p:nvSpPr>
        <p:spPr>
          <a:xfrm>
            <a:off x="844465" y="4022513"/>
            <a:ext cx="0" cy="1120987"/>
          </a:xfrm>
          <a:prstGeom prst="rect">
            <a:avLst/>
          </a:prstGeom>
          <a:gradFill flip="none" rotWithShape="1">
            <a:gsLst>
              <a:gs pos="100000">
                <a:srgbClr val="FFC000">
                  <a:alpha val="30196"/>
                </a:srgbClr>
              </a:gs>
              <a:gs pos="0">
                <a:srgbClr val="FFC000">
                  <a:alpha val="0"/>
                </a:srgbClr>
              </a:gs>
            </a:gsLst>
            <a:lin ang="5400000" scaled="1"/>
            <a:tileRect/>
          </a:gra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3" name="OTLSHAPE_TB_00000000000000000000000000000000_LeftEndCaps" hidden="1"/>
          <p:cNvSpPr txBox="1"/>
          <p:nvPr>
            <p:custDataLst>
              <p:tags r:id="rId6"/>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GB" b="1">
                <a:solidFill>
                  <a:schemeClr val="accent2"/>
                </a:solidFill>
                <a:latin typeface="Calibri" panose="020F0502020204030204" pitchFamily="34" charset="0"/>
              </a:rPr>
              <a:t>0869</a:t>
            </a:r>
          </a:p>
        </p:txBody>
      </p:sp>
      <p:sp>
        <p:nvSpPr>
          <p:cNvPr id="214" name="OTLSHAPE_TB_00000000000000000000000000000000_RightEndCaps"/>
          <p:cNvSpPr txBox="1"/>
          <p:nvPr>
            <p:custDataLst>
              <p:tags r:id="rId7"/>
            </p:custDataLst>
          </p:nvPr>
        </p:nvSpPr>
        <p:spPr>
          <a:xfrm>
            <a:off x="8426534" y="5194469"/>
            <a:ext cx="451662" cy="279061"/>
          </a:xfrm>
          <a:prstGeom prst="rect">
            <a:avLst/>
          </a:prstGeom>
          <a:noFill/>
        </p:spPr>
        <p:txBody>
          <a:bodyPr vert="horz" wrap="none" lIns="0" tIns="0" rIns="0" bIns="0" rtlCol="0" anchor="ctr" anchorCtr="0">
            <a:spAutoFit/>
          </a:bodyPr>
          <a:lstStyle/>
          <a:p>
            <a:pPr algn="ctr"/>
            <a:r>
              <a:rPr lang="en-GB" b="1" spc="-38">
                <a:solidFill>
                  <a:schemeClr val="accent2"/>
                </a:solidFill>
                <a:latin typeface="Calibri" panose="020F0502020204030204" pitchFamily="34" charset="0"/>
              </a:rPr>
              <a:t>1407</a:t>
            </a:r>
          </a:p>
        </p:txBody>
      </p:sp>
      <p:sp>
        <p:nvSpPr>
          <p:cNvPr id="215" name="OTLSHAPE_TB_00000000000000000000000000000000_ScaleContainer"/>
          <p:cNvSpPr/>
          <p:nvPr>
            <p:custDataLst>
              <p:tags r:id="rId8"/>
            </p:custDataLst>
          </p:nvPr>
        </p:nvSpPr>
        <p:spPr>
          <a:xfrm>
            <a:off x="844465" y="5143500"/>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9525"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reflection blurRad="6350" stA="50000" endA="300" endPos="55500" dist="50800" dir="5400000" sy="-100000" algn="bl" rotWithShape="0"/>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6" name="OTLSHAPE_TB_00000000000000000000000000000000_ElapsedTime" hidden="1"/>
          <p:cNvSpPr/>
          <p:nvPr>
            <p:custDataLst>
              <p:tags r:id="rId9"/>
            </p:custDataLst>
          </p:nvPr>
        </p:nvSpPr>
        <p:spPr>
          <a:xfrm>
            <a:off x="0" y="0"/>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OTLSHAPE_TB_00000000000000000000000000000000_TodayMarkerShape" hidden="1"/>
          <p:cNvSpPr/>
          <p:nvPr>
            <p:custDataLst>
              <p:tags r:id="rId10"/>
            </p:custDataLst>
          </p:nvPr>
        </p:nvSpPr>
        <p:spPr>
          <a:xfrm>
            <a:off x="790037" y="5524500"/>
            <a:ext cx="108857" cy="127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OTLSHAPE_TB_00000000000000000000000000000000_TodayMarkerText" hidden="1"/>
          <p:cNvSpPr txBox="1"/>
          <p:nvPr>
            <p:custDataLst>
              <p:tags r:id="rId11"/>
            </p:custDataLst>
          </p:nvPr>
        </p:nvSpPr>
        <p:spPr>
          <a:xfrm>
            <a:off x="844465" y="5651500"/>
            <a:ext cx="363369" cy="184666"/>
          </a:xfrm>
          <a:prstGeom prst="rect">
            <a:avLst/>
          </a:prstGeom>
          <a:noFill/>
        </p:spPr>
        <p:txBody>
          <a:bodyPr vert="horz" wrap="none" lIns="0" tIns="0" rIns="0" bIns="0" rtlCol="0" anchor="ctr" anchorCtr="0">
            <a:spAutoFit/>
          </a:bodyPr>
          <a:lstStyle/>
          <a:p>
            <a:pPr algn="ctr"/>
            <a:r>
              <a:rPr lang="en-GB" sz="1200">
                <a:solidFill>
                  <a:schemeClr val="dk1"/>
                </a:solidFill>
                <a:latin typeface="Calibri" panose="020F0502020204030204" pitchFamily="34" charset="0"/>
              </a:rPr>
              <a:t>Today</a:t>
            </a:r>
          </a:p>
        </p:txBody>
      </p:sp>
      <p:sp>
        <p:nvSpPr>
          <p:cNvPr id="220" name="OTLSHAPE_TB_00000000000000000000000000000000_TimescaleInterval1"/>
          <p:cNvSpPr txBox="1"/>
          <p:nvPr>
            <p:custDataLst>
              <p:tags r:id="rId12"/>
            </p:custDataLst>
          </p:nvPr>
        </p:nvSpPr>
        <p:spPr>
          <a:xfrm>
            <a:off x="907965" y="5240972"/>
            <a:ext cx="231795" cy="186055"/>
          </a:xfrm>
          <a:prstGeom prst="rect">
            <a:avLst/>
          </a:prstGeom>
          <a:noFill/>
        </p:spPr>
        <p:txBody>
          <a:bodyPr vert="horz" wrap="none" lIns="0" tIns="0" rIns="0" bIns="0" rtlCol="0" anchor="ctr" anchorCtr="0">
            <a:noAutofit/>
          </a:bodyPr>
          <a:lstStyle/>
          <a:p>
            <a:r>
              <a:rPr lang="en-GB" sz="1200" spc="-22">
                <a:solidFill>
                  <a:schemeClr val="dk1"/>
                </a:solidFill>
                <a:latin typeface="Calibri" panose="020F0502020204030204" pitchFamily="34" charset="0"/>
              </a:rPr>
              <a:t>869</a:t>
            </a:r>
          </a:p>
        </p:txBody>
      </p:sp>
      <p:sp>
        <p:nvSpPr>
          <p:cNvPr id="221" name="OTLSHAPE_TB_00000000000000000000000000000000_TimescaleInterval2"/>
          <p:cNvSpPr txBox="1"/>
          <p:nvPr>
            <p:custDataLst>
              <p:tags r:id="rId13"/>
            </p:custDataLst>
          </p:nvPr>
        </p:nvSpPr>
        <p:spPr>
          <a:xfrm>
            <a:off x="1585671" y="5240972"/>
            <a:ext cx="231795" cy="186055"/>
          </a:xfrm>
          <a:prstGeom prst="rect">
            <a:avLst/>
          </a:prstGeom>
          <a:noFill/>
        </p:spPr>
        <p:txBody>
          <a:bodyPr vert="horz" wrap="none" lIns="0" tIns="0" rIns="0" bIns="0" rtlCol="0" anchor="ctr" anchorCtr="0">
            <a:noAutofit/>
          </a:bodyPr>
          <a:lstStyle/>
          <a:p>
            <a:r>
              <a:rPr lang="en-GB" sz="1200" spc="-22">
                <a:solidFill>
                  <a:schemeClr val="dk1"/>
                </a:solidFill>
                <a:latin typeface="Calibri" panose="020F0502020204030204" pitchFamily="34" charset="0"/>
              </a:rPr>
              <a:t>918</a:t>
            </a:r>
          </a:p>
        </p:txBody>
      </p:sp>
      <p:sp>
        <p:nvSpPr>
          <p:cNvPr id="222" name="OTLSHAPE_TB_00000000000000000000000000000000_TimescaleInterval3"/>
          <p:cNvSpPr txBox="1"/>
          <p:nvPr>
            <p:custDataLst>
              <p:tags r:id="rId14"/>
            </p:custDataLst>
          </p:nvPr>
        </p:nvSpPr>
        <p:spPr>
          <a:xfrm>
            <a:off x="2263415" y="5240972"/>
            <a:ext cx="231795" cy="186055"/>
          </a:xfrm>
          <a:prstGeom prst="rect">
            <a:avLst/>
          </a:prstGeom>
          <a:noFill/>
        </p:spPr>
        <p:txBody>
          <a:bodyPr vert="horz" wrap="none" lIns="0" tIns="0" rIns="0" bIns="0" rtlCol="0" anchor="ctr" anchorCtr="0">
            <a:noAutofit/>
          </a:bodyPr>
          <a:lstStyle/>
          <a:p>
            <a:r>
              <a:rPr lang="en-GB" sz="1200" spc="-22">
                <a:solidFill>
                  <a:schemeClr val="dk1"/>
                </a:solidFill>
                <a:latin typeface="Calibri" panose="020F0502020204030204" pitchFamily="34" charset="0"/>
              </a:rPr>
              <a:t>967</a:t>
            </a:r>
          </a:p>
        </p:txBody>
      </p:sp>
      <p:sp>
        <p:nvSpPr>
          <p:cNvPr id="223" name="OTLSHAPE_TB_00000000000000000000000000000000_TimescaleInterval4"/>
          <p:cNvSpPr txBox="1"/>
          <p:nvPr>
            <p:custDataLst>
              <p:tags r:id="rId15"/>
            </p:custDataLst>
          </p:nvPr>
        </p:nvSpPr>
        <p:spPr>
          <a:xfrm>
            <a:off x="2941121"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1016</a:t>
            </a:r>
          </a:p>
        </p:txBody>
      </p:sp>
      <p:sp>
        <p:nvSpPr>
          <p:cNvPr id="224" name="OTLSHAPE_TB_00000000000000000000000000000000_TimescaleInterval5"/>
          <p:cNvSpPr txBox="1"/>
          <p:nvPr>
            <p:custDataLst>
              <p:tags r:id="rId16"/>
            </p:custDataLst>
          </p:nvPr>
        </p:nvSpPr>
        <p:spPr>
          <a:xfrm>
            <a:off x="3618903"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1065</a:t>
            </a:r>
          </a:p>
        </p:txBody>
      </p:sp>
      <p:sp>
        <p:nvSpPr>
          <p:cNvPr id="225" name="OTLSHAPE_TB_00000000000000000000000000000000_TimescaleInterval6"/>
          <p:cNvSpPr txBox="1"/>
          <p:nvPr>
            <p:custDataLst>
              <p:tags r:id="rId17"/>
            </p:custDataLst>
          </p:nvPr>
        </p:nvSpPr>
        <p:spPr>
          <a:xfrm>
            <a:off x="4296609"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1114</a:t>
            </a:r>
          </a:p>
        </p:txBody>
      </p:sp>
      <p:sp>
        <p:nvSpPr>
          <p:cNvPr id="226" name="OTLSHAPE_TB_00000000000000000000000000000000_TimescaleInterval7"/>
          <p:cNvSpPr txBox="1"/>
          <p:nvPr>
            <p:custDataLst>
              <p:tags r:id="rId18"/>
            </p:custDataLst>
          </p:nvPr>
        </p:nvSpPr>
        <p:spPr>
          <a:xfrm>
            <a:off x="4974353"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1163</a:t>
            </a:r>
          </a:p>
        </p:txBody>
      </p:sp>
      <p:sp>
        <p:nvSpPr>
          <p:cNvPr id="227" name="OTLSHAPE_TB_00000000000000000000000000000000_TimescaleInterval8"/>
          <p:cNvSpPr txBox="1"/>
          <p:nvPr>
            <p:custDataLst>
              <p:tags r:id="rId19"/>
            </p:custDataLst>
          </p:nvPr>
        </p:nvSpPr>
        <p:spPr>
          <a:xfrm>
            <a:off x="5652097"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1212</a:t>
            </a:r>
          </a:p>
        </p:txBody>
      </p:sp>
      <p:sp>
        <p:nvSpPr>
          <p:cNvPr id="228" name="OTLSHAPE_TB_00000000000000000000000000000000_TimescaleInterval9"/>
          <p:cNvSpPr txBox="1"/>
          <p:nvPr>
            <p:custDataLst>
              <p:tags r:id="rId20"/>
            </p:custDataLst>
          </p:nvPr>
        </p:nvSpPr>
        <p:spPr>
          <a:xfrm>
            <a:off x="6329879"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1261</a:t>
            </a:r>
          </a:p>
        </p:txBody>
      </p:sp>
      <p:sp>
        <p:nvSpPr>
          <p:cNvPr id="229" name="OTLSHAPE_TB_00000000000000000000000000000000_TimescaleInterval10"/>
          <p:cNvSpPr txBox="1"/>
          <p:nvPr>
            <p:custDataLst>
              <p:tags r:id="rId21"/>
            </p:custDataLst>
          </p:nvPr>
        </p:nvSpPr>
        <p:spPr>
          <a:xfrm>
            <a:off x="7007585"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1310</a:t>
            </a:r>
          </a:p>
        </p:txBody>
      </p:sp>
      <p:sp>
        <p:nvSpPr>
          <p:cNvPr id="230" name="OTLSHAPE_TB_00000000000000000000000000000000_TimescaleInterval11"/>
          <p:cNvSpPr txBox="1"/>
          <p:nvPr>
            <p:custDataLst>
              <p:tags r:id="rId22"/>
            </p:custDataLst>
          </p:nvPr>
        </p:nvSpPr>
        <p:spPr>
          <a:xfrm>
            <a:off x="7685329" y="5240972"/>
            <a:ext cx="304955" cy="186055"/>
          </a:xfrm>
          <a:prstGeom prst="rect">
            <a:avLst/>
          </a:prstGeom>
          <a:noFill/>
        </p:spPr>
        <p:txBody>
          <a:bodyPr vert="horz" wrap="none" lIns="0" tIns="0" rIns="0" bIns="0" rtlCol="0" anchor="ctr" anchorCtr="0">
            <a:noAutofit/>
          </a:bodyPr>
          <a:lstStyle/>
          <a:p>
            <a:r>
              <a:rPr lang="en-GB" sz="1200" spc="-20">
                <a:solidFill>
                  <a:schemeClr val="dk1"/>
                </a:solidFill>
                <a:latin typeface="Calibri" panose="020F0502020204030204" pitchFamily="34" charset="0"/>
              </a:rPr>
              <a:t>1359</a:t>
            </a:r>
          </a:p>
        </p:txBody>
      </p:sp>
      <p:sp>
        <p:nvSpPr>
          <p:cNvPr id="234" name="OTLSHAPE_M_40f557f1685c4af4918e10585a6c4ec1_Title"/>
          <p:cNvSpPr txBox="1"/>
          <p:nvPr>
            <p:custDataLst>
              <p:tags r:id="rId23"/>
            </p:custDataLst>
          </p:nvPr>
        </p:nvSpPr>
        <p:spPr>
          <a:xfrm>
            <a:off x="720706" y="4111413"/>
            <a:ext cx="800100" cy="170519"/>
          </a:xfrm>
          <a:prstGeom prst="rect">
            <a:avLst/>
          </a:prstGeom>
          <a:noFill/>
        </p:spPr>
        <p:txBody>
          <a:bodyPr vert="horz" wrap="square" lIns="0" tIns="0" rIns="0" bIns="0" rtlCol="0" anchor="ctr" anchorCtr="0">
            <a:spAutoFit/>
          </a:bodyPr>
          <a:lstStyle/>
          <a:p>
            <a:pPr algn="ctr"/>
            <a:r>
              <a:rPr lang="en-GB" sz="1100" b="1" spc="-6">
                <a:solidFill>
                  <a:schemeClr val="dk1"/>
                </a:solidFill>
                <a:latin typeface="Calibri" panose="020F0502020204030204" pitchFamily="34" charset="0"/>
              </a:rPr>
              <a:t>Ibn Qutaybah</a:t>
            </a:r>
          </a:p>
        </p:txBody>
      </p:sp>
      <p:sp>
        <p:nvSpPr>
          <p:cNvPr id="235" name="OTLSHAPE_M_40f557f1685c4af4918e10585a6c4ec1_Date"/>
          <p:cNvSpPr txBox="1"/>
          <p:nvPr>
            <p:custDataLst>
              <p:tags r:id="rId24"/>
            </p:custDataLst>
          </p:nvPr>
        </p:nvSpPr>
        <p:spPr>
          <a:xfrm>
            <a:off x="984210" y="4307332"/>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36" name="OTLSHAPE_M_40f557f1685c4af4918e10585a6c4ec1_Shape"/>
          <p:cNvSpPr/>
          <p:nvPr>
            <p:custDataLst>
              <p:tags r:id="rId25"/>
            </p:custDataLst>
          </p:nvPr>
        </p:nvSpPr>
        <p:spPr>
          <a:xfrm flipV="1">
            <a:off x="1006837"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7" name="OTLSHAPE_M_8192d1c895534df0b41070515e1b8847_Title"/>
          <p:cNvSpPr txBox="1"/>
          <p:nvPr>
            <p:custDataLst>
              <p:tags r:id="rId26"/>
            </p:custDataLst>
          </p:nvPr>
        </p:nvSpPr>
        <p:spPr>
          <a:xfrm>
            <a:off x="1326436" y="4576657"/>
            <a:ext cx="520700" cy="170519"/>
          </a:xfrm>
          <a:prstGeom prst="rect">
            <a:avLst/>
          </a:prstGeom>
          <a:noFill/>
        </p:spPr>
        <p:txBody>
          <a:bodyPr vert="horz" wrap="square" lIns="0" tIns="0" rIns="0" bIns="0" rtlCol="0" anchor="ctr" anchorCtr="0">
            <a:spAutoFit/>
          </a:bodyPr>
          <a:lstStyle/>
          <a:p>
            <a:pPr algn="ctr"/>
            <a:r>
              <a:rPr lang="en-GB" sz="1100" b="1" spc="-14">
                <a:solidFill>
                  <a:schemeClr val="dk1"/>
                </a:solidFill>
                <a:latin typeface="Calibri" panose="020F0502020204030204" pitchFamily="34" charset="0"/>
              </a:rPr>
              <a:t>Al-Tabari</a:t>
            </a:r>
          </a:p>
        </p:txBody>
      </p:sp>
      <p:sp>
        <p:nvSpPr>
          <p:cNvPr id="238" name="OTLSHAPE_M_8192d1c895534df0b41070515e1b8847_Date"/>
          <p:cNvSpPr txBox="1"/>
          <p:nvPr>
            <p:custDataLst>
              <p:tags r:id="rId27"/>
            </p:custDataLst>
          </p:nvPr>
        </p:nvSpPr>
        <p:spPr>
          <a:xfrm>
            <a:off x="1454431" y="4772575"/>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39" name="OTLSHAPE_M_8192d1c895534df0b41070515e1b8847_Shape"/>
          <p:cNvSpPr/>
          <p:nvPr>
            <p:custDataLst>
              <p:tags r:id="rId28"/>
            </p:custDataLst>
          </p:nvPr>
        </p:nvSpPr>
        <p:spPr>
          <a:xfrm flipV="1">
            <a:off x="1477058" y="4953000"/>
            <a:ext cx="228600" cy="254000"/>
          </a:xfrm>
          <a:prstGeom prst="triangle">
            <a:avLst/>
          </a:prstGeom>
          <a:solidFill>
            <a:srgbClr val="0072BC"/>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0" name="OTLSHAPE_M_9f5e14139e64477a934eb1606806cd33_Title"/>
          <p:cNvSpPr txBox="1"/>
          <p:nvPr>
            <p:custDataLst>
              <p:tags r:id="rId29"/>
            </p:custDataLst>
          </p:nvPr>
        </p:nvSpPr>
        <p:spPr>
          <a:xfrm>
            <a:off x="2244232" y="4111413"/>
            <a:ext cx="812800" cy="170519"/>
          </a:xfrm>
          <a:prstGeom prst="rect">
            <a:avLst/>
          </a:prstGeom>
          <a:noFill/>
        </p:spPr>
        <p:txBody>
          <a:bodyPr vert="horz" wrap="square" lIns="0" tIns="0" rIns="0" bIns="0" rtlCol="0" anchor="ctr" anchorCtr="0">
            <a:spAutoFit/>
          </a:bodyPr>
          <a:lstStyle/>
          <a:p>
            <a:pPr algn="ctr"/>
            <a:r>
              <a:rPr lang="en-GB" sz="1100" b="1" spc="-4">
                <a:solidFill>
                  <a:schemeClr val="dk1"/>
                </a:solidFill>
                <a:latin typeface="Calibri" panose="020F0502020204030204" pitchFamily="34" charset="0"/>
              </a:rPr>
              <a:t>Al-Muqaddasi</a:t>
            </a:r>
          </a:p>
        </p:txBody>
      </p:sp>
      <p:sp>
        <p:nvSpPr>
          <p:cNvPr id="241" name="OTLSHAPE_M_9f5e14139e64477a934eb1606806cd33_Date"/>
          <p:cNvSpPr txBox="1"/>
          <p:nvPr>
            <p:custDataLst>
              <p:tags r:id="rId30"/>
            </p:custDataLst>
          </p:nvPr>
        </p:nvSpPr>
        <p:spPr>
          <a:xfrm>
            <a:off x="2519463" y="4307332"/>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42" name="OTLSHAPE_M_9f5e14139e64477a934eb1606806cd33_Shape"/>
          <p:cNvSpPr/>
          <p:nvPr>
            <p:custDataLst>
              <p:tags r:id="rId31"/>
            </p:custDataLst>
          </p:nvPr>
        </p:nvSpPr>
        <p:spPr>
          <a:xfrm flipV="1">
            <a:off x="2542090"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3" name="OTLSHAPE_M_2e60ba0da9d24004922328ea20461e55_Title"/>
          <p:cNvSpPr txBox="1"/>
          <p:nvPr>
            <p:custDataLst>
              <p:tags r:id="rId32"/>
            </p:custDataLst>
          </p:nvPr>
        </p:nvSpPr>
        <p:spPr>
          <a:xfrm>
            <a:off x="2930282" y="4576657"/>
            <a:ext cx="469900" cy="170519"/>
          </a:xfrm>
          <a:prstGeom prst="rect">
            <a:avLst/>
          </a:prstGeom>
          <a:noFill/>
        </p:spPr>
        <p:txBody>
          <a:bodyPr vert="horz" wrap="square" lIns="0" tIns="0" rIns="0" bIns="0" rtlCol="0" anchor="ctr" anchorCtr="0">
            <a:spAutoFit/>
          </a:bodyPr>
          <a:lstStyle/>
          <a:p>
            <a:pPr algn="ctr"/>
            <a:r>
              <a:rPr lang="en-GB" sz="1100" b="1" spc="-6">
                <a:solidFill>
                  <a:schemeClr val="dk1"/>
                </a:solidFill>
                <a:latin typeface="Calibri" panose="020F0502020204030204" pitchFamily="34" charset="0"/>
              </a:rPr>
              <a:t>Ibn Sina</a:t>
            </a:r>
          </a:p>
        </p:txBody>
      </p:sp>
      <p:sp>
        <p:nvSpPr>
          <p:cNvPr id="244" name="OTLSHAPE_M_2e60ba0da9d24004922328ea20461e55_Date"/>
          <p:cNvSpPr txBox="1"/>
          <p:nvPr>
            <p:custDataLst>
              <p:tags r:id="rId33"/>
            </p:custDataLst>
          </p:nvPr>
        </p:nvSpPr>
        <p:spPr>
          <a:xfrm>
            <a:off x="3031226" y="4772575"/>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45" name="OTLSHAPE_M_2e60ba0da9d24004922328ea20461e55_Shape"/>
          <p:cNvSpPr/>
          <p:nvPr>
            <p:custDataLst>
              <p:tags r:id="rId34"/>
            </p:custDataLst>
          </p:nvPr>
        </p:nvSpPr>
        <p:spPr>
          <a:xfrm flipV="1">
            <a:off x="3053853"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6" name="OTLSHAPE_M_f9e77ea3d91943ea875afe06fffa0f2d_Title"/>
          <p:cNvSpPr txBox="1"/>
          <p:nvPr>
            <p:custDataLst>
              <p:tags r:id="rId35"/>
            </p:custDataLst>
          </p:nvPr>
        </p:nvSpPr>
        <p:spPr>
          <a:xfrm>
            <a:off x="5899802" y="4111413"/>
            <a:ext cx="1092200" cy="170519"/>
          </a:xfrm>
          <a:prstGeom prst="rect">
            <a:avLst/>
          </a:prstGeom>
          <a:noFill/>
        </p:spPr>
        <p:txBody>
          <a:bodyPr vert="horz" wrap="square" lIns="0" tIns="0" rIns="0" bIns="0" rtlCol="0" anchor="ctr" anchorCtr="0">
            <a:spAutoFit/>
          </a:bodyPr>
          <a:lstStyle/>
          <a:p>
            <a:pPr algn="ctr"/>
            <a:r>
              <a:rPr lang="en-GB" sz="1100" b="1" spc="-6">
                <a:solidFill>
                  <a:schemeClr val="dk1"/>
                </a:solidFill>
                <a:latin typeface="Calibri" panose="020F0502020204030204" pitchFamily="34" charset="0"/>
              </a:rPr>
              <a:t>Nasir al-Din al-Tusi</a:t>
            </a:r>
          </a:p>
        </p:txBody>
      </p:sp>
      <p:sp>
        <p:nvSpPr>
          <p:cNvPr id="247" name="OTLSHAPE_M_f9e77ea3d91943ea875afe06fffa0f2d_Date"/>
          <p:cNvSpPr txBox="1"/>
          <p:nvPr>
            <p:custDataLst>
              <p:tags r:id="rId36"/>
            </p:custDataLst>
          </p:nvPr>
        </p:nvSpPr>
        <p:spPr>
          <a:xfrm>
            <a:off x="6309292" y="4307332"/>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48" name="OTLSHAPE_M_f9e77ea3d91943ea875afe06fffa0f2d_Shape"/>
          <p:cNvSpPr/>
          <p:nvPr>
            <p:custDataLst>
              <p:tags r:id="rId37"/>
            </p:custDataLst>
          </p:nvPr>
        </p:nvSpPr>
        <p:spPr>
          <a:xfrm flipV="1">
            <a:off x="6331919"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9" name="OTLSHAPE_M_57015c240cbd48ba82dab7c7793602b6_Title"/>
          <p:cNvSpPr txBox="1"/>
          <p:nvPr>
            <p:custDataLst>
              <p:tags r:id="rId38"/>
            </p:custDataLst>
          </p:nvPr>
        </p:nvSpPr>
        <p:spPr>
          <a:xfrm>
            <a:off x="6770376" y="4576657"/>
            <a:ext cx="838200" cy="170519"/>
          </a:xfrm>
          <a:prstGeom prst="rect">
            <a:avLst/>
          </a:prstGeom>
          <a:noFill/>
        </p:spPr>
        <p:txBody>
          <a:bodyPr vert="horz" wrap="square" lIns="0" tIns="0" rIns="0" bIns="0" rtlCol="0" anchor="ctr" anchorCtr="0">
            <a:spAutoFit/>
          </a:bodyPr>
          <a:lstStyle/>
          <a:p>
            <a:pPr algn="ctr"/>
            <a:r>
              <a:rPr lang="en-GB" sz="1100" b="1" spc="-14">
                <a:solidFill>
                  <a:schemeClr val="dk1"/>
                </a:solidFill>
                <a:latin typeface="Calibri" panose="020F0502020204030204" pitchFamily="34" charset="0"/>
              </a:rPr>
              <a:t>Ibn Taymiyyah</a:t>
            </a:r>
          </a:p>
        </p:txBody>
      </p:sp>
      <p:sp>
        <p:nvSpPr>
          <p:cNvPr id="250" name="OTLSHAPE_M_57015c240cbd48ba82dab7c7793602b6_Date"/>
          <p:cNvSpPr txBox="1"/>
          <p:nvPr>
            <p:custDataLst>
              <p:tags r:id="rId39"/>
            </p:custDataLst>
          </p:nvPr>
        </p:nvSpPr>
        <p:spPr>
          <a:xfrm>
            <a:off x="7056147" y="4772575"/>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51" name="OTLSHAPE_M_57015c240cbd48ba82dab7c7793602b6_Shape"/>
          <p:cNvSpPr/>
          <p:nvPr>
            <p:custDataLst>
              <p:tags r:id="rId40"/>
            </p:custDataLst>
          </p:nvPr>
        </p:nvSpPr>
        <p:spPr>
          <a:xfrm flipV="1">
            <a:off x="7078774"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2" name="OTLSHAPE_M_7d99740bbd73413eb58f667fc7b06387_Title"/>
          <p:cNvSpPr txBox="1"/>
          <p:nvPr>
            <p:custDataLst>
              <p:tags r:id="rId41"/>
            </p:custDataLst>
          </p:nvPr>
        </p:nvSpPr>
        <p:spPr>
          <a:xfrm>
            <a:off x="7916413" y="4576657"/>
            <a:ext cx="698500" cy="170519"/>
          </a:xfrm>
          <a:prstGeom prst="rect">
            <a:avLst/>
          </a:prstGeom>
          <a:noFill/>
        </p:spPr>
        <p:txBody>
          <a:bodyPr vert="horz" wrap="square" lIns="0" tIns="0" rIns="0" bIns="0" rtlCol="0" anchor="ctr" anchorCtr="0">
            <a:spAutoFit/>
          </a:bodyPr>
          <a:lstStyle/>
          <a:p>
            <a:pPr algn="ctr"/>
            <a:r>
              <a:rPr lang="en-GB" sz="1100" b="1" spc="-4">
                <a:solidFill>
                  <a:schemeClr val="dk1"/>
                </a:solidFill>
                <a:latin typeface="Calibri" panose="020F0502020204030204" pitchFamily="34" charset="0"/>
              </a:rPr>
              <a:t>Ibn Khaldun</a:t>
            </a:r>
          </a:p>
        </p:txBody>
      </p:sp>
      <p:sp>
        <p:nvSpPr>
          <p:cNvPr id="253" name="OTLSHAPE_M_7d99740bbd73413eb58f667fc7b06387_Date"/>
          <p:cNvSpPr txBox="1"/>
          <p:nvPr>
            <p:custDataLst>
              <p:tags r:id="rId42"/>
            </p:custDataLst>
          </p:nvPr>
        </p:nvSpPr>
        <p:spPr>
          <a:xfrm>
            <a:off x="8135001" y="4772575"/>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54" name="OTLSHAPE_M_7d99740bbd73413eb58f667fc7b06387_Shape"/>
          <p:cNvSpPr/>
          <p:nvPr>
            <p:custDataLst>
              <p:tags r:id="rId43"/>
            </p:custDataLst>
          </p:nvPr>
        </p:nvSpPr>
        <p:spPr>
          <a:xfrm flipV="1">
            <a:off x="8157628"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5" name="OTLSHAPE_M_8c0461762da1412fb8cb741d2a1a24f3_Title"/>
          <p:cNvSpPr txBox="1"/>
          <p:nvPr>
            <p:custDataLst>
              <p:tags r:id="rId44"/>
            </p:custDataLst>
          </p:nvPr>
        </p:nvSpPr>
        <p:spPr>
          <a:xfrm>
            <a:off x="617300" y="4576657"/>
            <a:ext cx="444500" cy="170519"/>
          </a:xfrm>
          <a:prstGeom prst="rect">
            <a:avLst/>
          </a:prstGeom>
          <a:noFill/>
        </p:spPr>
        <p:txBody>
          <a:bodyPr vert="horz" wrap="square" lIns="0" tIns="0" rIns="0" bIns="0" rtlCol="0" anchor="ctr" anchorCtr="0">
            <a:spAutoFit/>
          </a:bodyPr>
          <a:lstStyle/>
          <a:p>
            <a:pPr algn="ctr"/>
            <a:r>
              <a:rPr lang="en-GB" sz="1100" b="1" spc="-6">
                <a:solidFill>
                  <a:schemeClr val="dk1"/>
                </a:solidFill>
                <a:latin typeface="Calibri" panose="020F0502020204030204" pitchFamily="34" charset="0"/>
              </a:rPr>
              <a:t>Al-Jahiz</a:t>
            </a:r>
          </a:p>
        </p:txBody>
      </p:sp>
      <p:sp>
        <p:nvSpPr>
          <p:cNvPr id="256" name="OTLSHAPE_M_8c0461762da1412fb8cb741d2a1a24f3_Date"/>
          <p:cNvSpPr txBox="1"/>
          <p:nvPr>
            <p:custDataLst>
              <p:tags r:id="rId45"/>
            </p:custDataLst>
          </p:nvPr>
        </p:nvSpPr>
        <p:spPr>
          <a:xfrm>
            <a:off x="707576" y="4772575"/>
            <a:ext cx="266700" cy="155025"/>
          </a:xfrm>
          <a:prstGeom prst="rect">
            <a:avLst/>
          </a:prstGeom>
          <a:noFill/>
        </p:spPr>
        <p:txBody>
          <a:bodyPr vert="horz" wrap="square" lIns="0" tIns="0" rIns="0" bIns="0" rtlCol="0" anchor="ctr" anchorCtr="0">
            <a:spAutoFit/>
          </a:bodyPr>
          <a:lstStyle/>
          <a:p>
            <a:pPr algn="ctr"/>
            <a:r>
              <a:rPr lang="en-GB" sz="1000" spc="-6">
                <a:solidFill>
                  <a:schemeClr val="dk2"/>
                </a:solidFill>
                <a:latin typeface="Calibri" panose="020F0502020204030204" pitchFamily="34" charset="0"/>
              </a:rPr>
              <a:t>Jan 1</a:t>
            </a:r>
          </a:p>
        </p:txBody>
      </p:sp>
      <p:sp>
        <p:nvSpPr>
          <p:cNvPr id="257" name="OTLSHAPE_M_8c0461762da1412fb8cb741d2a1a24f3_Shape"/>
          <p:cNvSpPr/>
          <p:nvPr>
            <p:custDataLst>
              <p:tags r:id="rId46"/>
            </p:custDataLst>
          </p:nvPr>
        </p:nvSpPr>
        <p:spPr>
          <a:xfrm flipV="1">
            <a:off x="730203" y="4953000"/>
            <a:ext cx="228600" cy="254000"/>
          </a:xfrm>
          <a:prstGeom prst="triangle">
            <a:avLst/>
          </a:prstGeom>
          <a:solidFill>
            <a:schemeClr val="dk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77418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67775"/>
            <a:ext cx="5671548" cy="646331"/>
          </a:xfrm>
          <a:prstGeom prst="rect">
            <a:avLst/>
          </a:prstGeom>
          <a:noFill/>
        </p:spPr>
        <p:txBody>
          <a:bodyPr wrap="square" rtlCol="0">
            <a:spAutoFit/>
          </a:bodyPr>
          <a:lstStyle/>
          <a:p>
            <a:pPr algn="ctr"/>
            <a:r>
              <a:rPr lang="en-GB" sz="3600" u="sng" dirty="0">
                <a:solidFill>
                  <a:srgbClr val="FFC000"/>
                </a:solidFill>
              </a:rPr>
              <a:t>Societal Order – 9</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880712" y="2614974"/>
            <a:ext cx="7382576"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2800" b="1" i="1" dirty="0">
                <a:solidFill>
                  <a:schemeClr val="bg1"/>
                </a:solidFill>
              </a:rPr>
              <a:t>Al-</a:t>
            </a:r>
            <a:r>
              <a:rPr lang="en-US" altLang="en-US" sz="2800" b="1" i="1" dirty="0" err="1">
                <a:solidFill>
                  <a:schemeClr val="bg1"/>
                </a:solidFill>
              </a:rPr>
              <a:t>Jahiz</a:t>
            </a:r>
            <a:r>
              <a:rPr lang="en-US" altLang="en-US" sz="2800" b="1" i="1" dirty="0">
                <a:solidFill>
                  <a:schemeClr val="bg1"/>
                </a:solidFill>
              </a:rPr>
              <a:t> (781-869AD) </a:t>
            </a:r>
            <a:r>
              <a:rPr lang="en-US" altLang="en-US" sz="2800" dirty="0">
                <a:solidFill>
                  <a:schemeClr val="bg1"/>
                </a:solidFill>
              </a:rPr>
              <a:t>[</a:t>
            </a:r>
            <a:r>
              <a:rPr lang="en-GB" sz="2800" dirty="0">
                <a:solidFill>
                  <a:schemeClr val="bg1"/>
                </a:solidFill>
              </a:rPr>
              <a:t>Famous Muslim scholar]</a:t>
            </a:r>
            <a:endParaRPr kumimoji="0" lang="en-US" altLang="en-US" sz="2800"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400" dirty="0">
                <a:solidFill>
                  <a:schemeClr val="bg1"/>
                </a:solidFill>
              </a:rPr>
              <a:t>"We know that the </a:t>
            </a:r>
            <a:r>
              <a:rPr lang="en-GB" sz="2400" b="1" dirty="0" err="1">
                <a:solidFill>
                  <a:srgbClr val="FFC000"/>
                </a:solidFill>
              </a:rPr>
              <a:t>Zanj</a:t>
            </a:r>
            <a:r>
              <a:rPr lang="en-GB" sz="2400" b="1" dirty="0">
                <a:solidFill>
                  <a:srgbClr val="FFC000"/>
                </a:solidFill>
              </a:rPr>
              <a:t> (blacks) </a:t>
            </a:r>
            <a:r>
              <a:rPr lang="en-GB" sz="2400" dirty="0">
                <a:solidFill>
                  <a:schemeClr val="bg1"/>
                </a:solidFill>
              </a:rPr>
              <a:t>are the least </a:t>
            </a:r>
            <a:r>
              <a:rPr lang="en-GB" sz="2400" b="1" dirty="0">
                <a:solidFill>
                  <a:srgbClr val="FFC000"/>
                </a:solidFill>
              </a:rPr>
              <a:t>intelligent and the least discerning</a:t>
            </a:r>
            <a:r>
              <a:rPr lang="en-GB" sz="2400" b="1" dirty="0">
                <a:solidFill>
                  <a:schemeClr val="bg1"/>
                </a:solidFill>
              </a:rPr>
              <a:t> </a:t>
            </a:r>
            <a:r>
              <a:rPr lang="en-GB" sz="2400" dirty="0">
                <a:solidFill>
                  <a:schemeClr val="bg1"/>
                </a:solidFill>
              </a:rPr>
              <a:t>of mankind, and the</a:t>
            </a:r>
            <a:r>
              <a:rPr lang="en-GB" sz="2400" dirty="0">
                <a:solidFill>
                  <a:srgbClr val="FFC000"/>
                </a:solidFill>
              </a:rPr>
              <a:t> </a:t>
            </a:r>
            <a:r>
              <a:rPr lang="en-GB" sz="2400" b="1" dirty="0">
                <a:solidFill>
                  <a:srgbClr val="FFC000"/>
                </a:solidFill>
              </a:rPr>
              <a:t>least capable of understanding</a:t>
            </a:r>
            <a:r>
              <a:rPr lang="en-GB" sz="2400" dirty="0">
                <a:solidFill>
                  <a:schemeClr val="bg1"/>
                </a:solidFill>
              </a:rPr>
              <a:t> the consequences of actions.“</a:t>
            </a:r>
          </a:p>
          <a:p>
            <a:pPr lvl="0" algn="just" defTabSz="914400" eaLnBrk="0" fontAlgn="base" hangingPunct="0">
              <a:spcBef>
                <a:spcPct val="0"/>
              </a:spcBef>
              <a:spcAft>
                <a:spcPct val="0"/>
              </a:spcAft>
            </a:pPr>
            <a:endParaRPr kumimoji="0" lang="en-GB" altLang="en-US" sz="2400"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endParaRPr lang="en-GB" altLang="en-US" sz="2400" dirty="0">
              <a:solidFill>
                <a:schemeClr val="bg1"/>
              </a:solidFill>
            </a:endParaRPr>
          </a:p>
          <a:p>
            <a:pPr lvl="0" algn="just" defTabSz="914400" eaLnBrk="0" fontAlgn="base" hangingPunct="0">
              <a:spcBef>
                <a:spcPct val="0"/>
              </a:spcBef>
              <a:spcAft>
                <a:spcPct val="0"/>
              </a:spcAft>
            </a:pPr>
            <a:endParaRPr kumimoji="0" lang="en-GB" altLang="en-US" sz="2400"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endParaRPr kumimoji="0" lang="en-GB" altLang="en-US" sz="2400" i="0" u="none" strike="noStrike" cap="none" normalizeH="0" baseline="0" dirty="0">
              <a:ln>
                <a:noFill/>
              </a:ln>
              <a:solidFill>
                <a:schemeClr val="bg1"/>
              </a:solidFill>
              <a:effectLst/>
            </a:endParaRPr>
          </a:p>
          <a:p>
            <a:r>
              <a:rPr lang="en-GB" sz="2000" dirty="0">
                <a:solidFill>
                  <a:schemeClr val="bg1"/>
                </a:solidFill>
              </a:rPr>
              <a:t>[</a:t>
            </a:r>
            <a:r>
              <a:rPr lang="en-GB" sz="2000" dirty="0" err="1">
                <a:solidFill>
                  <a:schemeClr val="bg1"/>
                </a:solidFill>
              </a:rPr>
              <a:t>Jahiz</a:t>
            </a:r>
            <a:r>
              <a:rPr lang="en-GB" sz="2000" dirty="0">
                <a:solidFill>
                  <a:schemeClr val="bg1"/>
                </a:solidFill>
              </a:rPr>
              <a:t>, </a:t>
            </a:r>
            <a:r>
              <a:rPr lang="en-GB" sz="2000" dirty="0" err="1">
                <a:solidFill>
                  <a:schemeClr val="bg1"/>
                </a:solidFill>
              </a:rPr>
              <a:t>Kitab</a:t>
            </a:r>
            <a:r>
              <a:rPr lang="en-GB" sz="2000" dirty="0">
                <a:solidFill>
                  <a:schemeClr val="bg1"/>
                </a:solidFill>
              </a:rPr>
              <a:t> al-</a:t>
            </a:r>
            <a:r>
              <a:rPr lang="en-GB" sz="2000" dirty="0" err="1">
                <a:solidFill>
                  <a:schemeClr val="bg1"/>
                </a:solidFill>
              </a:rPr>
              <a:t>Bukhala</a:t>
            </a:r>
            <a:r>
              <a:rPr lang="en-GB" sz="2000" dirty="0">
                <a:solidFill>
                  <a:schemeClr val="bg1"/>
                </a:solidFill>
              </a:rPr>
              <a:t> (“Avarice and the Avaricious”)]</a:t>
            </a:r>
          </a:p>
          <a:p>
            <a:pPr lvl="0" algn="just" defTabSz="914400" eaLnBrk="0" fontAlgn="base" hangingPunct="0">
              <a:spcBef>
                <a:spcPct val="0"/>
              </a:spcBef>
              <a:spcAft>
                <a:spcPct val="0"/>
              </a:spcAft>
            </a:pP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663618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9</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880712" y="2512895"/>
            <a:ext cx="738257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2800" b="1" i="1" dirty="0">
                <a:solidFill>
                  <a:schemeClr val="bg1"/>
                </a:solidFill>
              </a:rPr>
              <a:t>Al-</a:t>
            </a:r>
            <a:r>
              <a:rPr lang="en-US" altLang="en-US" sz="2800" b="1" i="1" dirty="0" err="1">
                <a:solidFill>
                  <a:schemeClr val="bg1"/>
                </a:solidFill>
              </a:rPr>
              <a:t>Jahiz</a:t>
            </a:r>
            <a:r>
              <a:rPr lang="en-US" altLang="en-US" sz="2800" b="1" i="1" dirty="0">
                <a:solidFill>
                  <a:schemeClr val="bg1"/>
                </a:solidFill>
              </a:rPr>
              <a:t> (781 – 869 AD) </a:t>
            </a:r>
            <a:r>
              <a:rPr lang="en-US" altLang="en-US" sz="2800" dirty="0">
                <a:solidFill>
                  <a:schemeClr val="bg1"/>
                </a:solidFill>
              </a:rPr>
              <a:t>[</a:t>
            </a:r>
            <a:r>
              <a:rPr lang="en-GB" sz="2800" dirty="0">
                <a:solidFill>
                  <a:schemeClr val="bg1"/>
                </a:solidFill>
              </a:rPr>
              <a:t>Famous Muslim scholar]</a:t>
            </a:r>
            <a:endParaRPr kumimoji="0" lang="en-US" altLang="en-US" sz="2800" b="1"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400" dirty="0">
                <a:solidFill>
                  <a:schemeClr val="bg1"/>
                </a:solidFill>
              </a:rPr>
              <a:t>"They [the </a:t>
            </a:r>
            <a:r>
              <a:rPr lang="en-GB" sz="2400" dirty="0" err="1">
                <a:solidFill>
                  <a:schemeClr val="bg1"/>
                </a:solidFill>
              </a:rPr>
              <a:t>Shu`ubiyya</a:t>
            </a:r>
            <a:r>
              <a:rPr lang="en-GB" sz="2400" dirty="0">
                <a:solidFill>
                  <a:schemeClr val="bg1"/>
                </a:solidFill>
              </a:rPr>
              <a:t>] maintain that eloquence is prized by all people at all times - even the </a:t>
            </a:r>
            <a:r>
              <a:rPr lang="en-GB" sz="2400" dirty="0" err="1">
                <a:solidFill>
                  <a:schemeClr val="bg1"/>
                </a:solidFill>
              </a:rPr>
              <a:t>Zanj</a:t>
            </a:r>
            <a:r>
              <a:rPr lang="en-GB" sz="2400" dirty="0">
                <a:solidFill>
                  <a:schemeClr val="bg1"/>
                </a:solidFill>
              </a:rPr>
              <a:t>, despite their </a:t>
            </a:r>
            <a:r>
              <a:rPr lang="en-GB" sz="2400" b="1" dirty="0">
                <a:solidFill>
                  <a:srgbClr val="FFC000"/>
                </a:solidFill>
              </a:rPr>
              <a:t>dimness</a:t>
            </a:r>
            <a:r>
              <a:rPr lang="en-GB" sz="2400" dirty="0">
                <a:solidFill>
                  <a:schemeClr val="bg1"/>
                </a:solidFill>
              </a:rPr>
              <a:t>, their </a:t>
            </a:r>
            <a:r>
              <a:rPr lang="en-GB" sz="2400" b="1" dirty="0">
                <a:solidFill>
                  <a:srgbClr val="FFC000"/>
                </a:solidFill>
              </a:rPr>
              <a:t>boundless stupidity</a:t>
            </a:r>
            <a:r>
              <a:rPr lang="en-GB" sz="2400" dirty="0">
                <a:solidFill>
                  <a:schemeClr val="bg1"/>
                </a:solidFill>
              </a:rPr>
              <a:t>, their </a:t>
            </a:r>
            <a:r>
              <a:rPr lang="en-GB" sz="2400" b="1" dirty="0">
                <a:solidFill>
                  <a:srgbClr val="FFC000"/>
                </a:solidFill>
              </a:rPr>
              <a:t>obtuseness</a:t>
            </a:r>
            <a:r>
              <a:rPr lang="en-GB" sz="2400" dirty="0">
                <a:solidFill>
                  <a:schemeClr val="bg1"/>
                </a:solidFill>
              </a:rPr>
              <a:t>, their </a:t>
            </a:r>
            <a:r>
              <a:rPr lang="en-GB" sz="2400" b="1" dirty="0">
                <a:solidFill>
                  <a:srgbClr val="FFC000"/>
                </a:solidFill>
              </a:rPr>
              <a:t>crude perceptions</a:t>
            </a:r>
            <a:r>
              <a:rPr lang="en-GB" sz="2400" b="1" dirty="0">
                <a:solidFill>
                  <a:schemeClr val="bg1"/>
                </a:solidFill>
              </a:rPr>
              <a:t> </a:t>
            </a:r>
            <a:r>
              <a:rPr lang="en-GB" sz="2400" dirty="0">
                <a:solidFill>
                  <a:schemeClr val="bg1"/>
                </a:solidFill>
              </a:rPr>
              <a:t>and their </a:t>
            </a:r>
            <a:r>
              <a:rPr lang="en-GB" sz="2400" b="1" dirty="0">
                <a:solidFill>
                  <a:srgbClr val="FFC000"/>
                </a:solidFill>
              </a:rPr>
              <a:t>evil dispositions</a:t>
            </a:r>
            <a:r>
              <a:rPr lang="en-GB" sz="2400" dirty="0">
                <a:solidFill>
                  <a:schemeClr val="bg1"/>
                </a:solidFill>
              </a:rPr>
              <a:t>, make long speeches.” </a:t>
            </a:r>
          </a:p>
          <a:p>
            <a:pPr lvl="0" algn="just" defTabSz="914400" eaLnBrk="0" fontAlgn="base" hangingPunct="0">
              <a:spcBef>
                <a:spcPct val="0"/>
              </a:spcBef>
              <a:spcAft>
                <a:spcPct val="0"/>
              </a:spcAft>
            </a:pPr>
            <a:endParaRPr lang="en-GB" sz="2400" dirty="0">
              <a:solidFill>
                <a:schemeClr val="bg1"/>
              </a:solidFill>
            </a:endParaRPr>
          </a:p>
          <a:p>
            <a:pPr lvl="0" algn="just" defTabSz="914400" eaLnBrk="0" fontAlgn="base" hangingPunct="0">
              <a:spcBef>
                <a:spcPct val="0"/>
              </a:spcBef>
              <a:spcAft>
                <a:spcPct val="0"/>
              </a:spcAft>
            </a:pPr>
            <a:endParaRPr lang="en-GB" sz="2400" dirty="0">
              <a:solidFill>
                <a:schemeClr val="bg1"/>
              </a:solidFill>
            </a:endParaRPr>
          </a:p>
          <a:p>
            <a:pPr lvl="0" algn="just" defTabSz="914400" eaLnBrk="0" fontAlgn="base" hangingPunct="0">
              <a:spcBef>
                <a:spcPct val="0"/>
              </a:spcBef>
              <a:spcAft>
                <a:spcPct val="0"/>
              </a:spcAft>
            </a:pPr>
            <a:endParaRPr lang="en-GB" sz="2400" dirty="0">
              <a:solidFill>
                <a:schemeClr val="bg1"/>
              </a:solidFill>
            </a:endParaRPr>
          </a:p>
          <a:p>
            <a:pPr lvl="0" algn="just" defTabSz="914400" eaLnBrk="0" fontAlgn="base" hangingPunct="0">
              <a:spcBef>
                <a:spcPct val="0"/>
              </a:spcBef>
              <a:spcAft>
                <a:spcPct val="0"/>
              </a:spcAft>
            </a:pPr>
            <a:r>
              <a:rPr lang="en-GB" sz="2000" dirty="0">
                <a:solidFill>
                  <a:schemeClr val="bg1"/>
                </a:solidFill>
              </a:rPr>
              <a:t>[</a:t>
            </a:r>
            <a:r>
              <a:rPr lang="en-GB" sz="2000" dirty="0" err="1">
                <a:solidFill>
                  <a:schemeClr val="bg1"/>
                </a:solidFill>
              </a:rPr>
              <a:t>Jahiz</a:t>
            </a:r>
            <a:r>
              <a:rPr lang="en-GB" sz="2000" dirty="0">
                <a:solidFill>
                  <a:schemeClr val="bg1"/>
                </a:solidFill>
              </a:rPr>
              <a:t>, Al-Bayan </a:t>
            </a:r>
            <a:r>
              <a:rPr lang="en-GB" sz="2000" dirty="0" err="1">
                <a:solidFill>
                  <a:schemeClr val="bg1"/>
                </a:solidFill>
              </a:rPr>
              <a:t>wa`l-tabyin</a:t>
            </a:r>
            <a:r>
              <a:rPr lang="en-GB" sz="2000" dirty="0">
                <a:solidFill>
                  <a:schemeClr val="bg1"/>
                </a:solidFill>
              </a:rPr>
              <a:t>, vol. 3]</a:t>
            </a:r>
          </a:p>
          <a:p>
            <a:pPr lvl="0" algn="just" defTabSz="914400" eaLnBrk="0" fontAlgn="base" hangingPunct="0">
              <a:spcBef>
                <a:spcPct val="0"/>
              </a:spcBef>
              <a:spcAft>
                <a:spcPct val="0"/>
              </a:spcAft>
            </a:pP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46303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9</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880712" y="2549128"/>
            <a:ext cx="738257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i="1" dirty="0">
                <a:solidFill>
                  <a:schemeClr val="bg1"/>
                </a:solidFill>
              </a:rPr>
              <a:t>Al-</a:t>
            </a:r>
            <a:r>
              <a:rPr lang="en-US" altLang="en-US" sz="3200" b="1" i="1" dirty="0" err="1">
                <a:solidFill>
                  <a:schemeClr val="bg1"/>
                </a:solidFill>
              </a:rPr>
              <a:t>Jahiz</a:t>
            </a:r>
            <a:r>
              <a:rPr lang="en-US" altLang="en-US" sz="3200" b="1" i="1" dirty="0">
                <a:solidFill>
                  <a:schemeClr val="bg1"/>
                </a:solidFill>
              </a:rPr>
              <a:t> (781-869AD)</a:t>
            </a:r>
            <a:endParaRPr kumimoji="0" lang="en-US" altLang="en-US" sz="3200" b="1"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800" dirty="0">
                <a:solidFill>
                  <a:schemeClr val="bg1"/>
                </a:solidFill>
              </a:rPr>
              <a:t>"Like the crow among mankind are the </a:t>
            </a:r>
            <a:r>
              <a:rPr lang="en-GB" sz="2800" dirty="0" err="1">
                <a:solidFill>
                  <a:schemeClr val="bg1"/>
                </a:solidFill>
              </a:rPr>
              <a:t>Zanj</a:t>
            </a:r>
            <a:r>
              <a:rPr lang="en-GB" sz="2800" dirty="0">
                <a:solidFill>
                  <a:schemeClr val="bg1"/>
                </a:solidFill>
              </a:rPr>
              <a:t> </a:t>
            </a:r>
            <a:r>
              <a:rPr lang="en-GB" sz="2800" b="1" dirty="0">
                <a:solidFill>
                  <a:srgbClr val="FFC000"/>
                </a:solidFill>
              </a:rPr>
              <a:t>[African Blacks] </a:t>
            </a:r>
            <a:r>
              <a:rPr lang="en-GB" sz="2800" dirty="0">
                <a:solidFill>
                  <a:schemeClr val="bg1"/>
                </a:solidFill>
              </a:rPr>
              <a:t>for they are the </a:t>
            </a:r>
            <a:r>
              <a:rPr lang="en-GB" sz="2800" b="1" dirty="0">
                <a:solidFill>
                  <a:srgbClr val="FFC000"/>
                </a:solidFill>
              </a:rPr>
              <a:t>worst of men and the most vicious of creatures in character and temperament</a:t>
            </a:r>
            <a:r>
              <a:rPr lang="en-GB" sz="2800" dirty="0">
                <a:solidFill>
                  <a:schemeClr val="bg1"/>
                </a:solidFill>
              </a:rPr>
              <a:t>.”</a:t>
            </a:r>
          </a:p>
          <a:p>
            <a:pPr lvl="0" algn="just" defTabSz="914400" eaLnBrk="0" fontAlgn="base" hangingPunct="0">
              <a:spcBef>
                <a:spcPct val="0"/>
              </a:spcBef>
              <a:spcAft>
                <a:spcPct val="0"/>
              </a:spcAft>
            </a:pPr>
            <a:endParaRPr kumimoji="0" lang="en-GB" altLang="en-US" sz="2800"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endParaRPr kumimoji="0" lang="en-GB" altLang="en-US" sz="2800" i="0" u="none" strike="noStrike" cap="none" normalizeH="0" baseline="0" dirty="0">
              <a:ln>
                <a:noFill/>
              </a:ln>
              <a:solidFill>
                <a:schemeClr val="bg1"/>
              </a:solidFill>
              <a:effectLst/>
            </a:endParaRPr>
          </a:p>
          <a:p>
            <a:pPr algn="just" defTabSz="914400" eaLnBrk="0" fontAlgn="base" hangingPunct="0">
              <a:spcBef>
                <a:spcPct val="0"/>
              </a:spcBef>
              <a:spcAft>
                <a:spcPct val="0"/>
              </a:spcAft>
            </a:pPr>
            <a:r>
              <a:rPr lang="en-GB" sz="2400" dirty="0">
                <a:solidFill>
                  <a:schemeClr val="bg1"/>
                </a:solidFill>
              </a:rPr>
              <a:t>[</a:t>
            </a:r>
            <a:r>
              <a:rPr lang="en-GB" sz="2400" dirty="0" err="1">
                <a:solidFill>
                  <a:schemeClr val="bg1"/>
                </a:solidFill>
              </a:rPr>
              <a:t>Jahiz</a:t>
            </a:r>
            <a:r>
              <a:rPr lang="en-GB" sz="2400" dirty="0">
                <a:solidFill>
                  <a:schemeClr val="bg1"/>
                </a:solidFill>
              </a:rPr>
              <a:t>, </a:t>
            </a:r>
            <a:r>
              <a:rPr lang="en-GB" sz="2400" dirty="0" err="1">
                <a:solidFill>
                  <a:schemeClr val="bg1"/>
                </a:solidFill>
              </a:rPr>
              <a:t>Kitab</a:t>
            </a:r>
            <a:r>
              <a:rPr lang="en-GB" sz="2400" dirty="0">
                <a:solidFill>
                  <a:schemeClr val="bg1"/>
                </a:solidFill>
              </a:rPr>
              <a:t> al-</a:t>
            </a:r>
            <a:r>
              <a:rPr lang="en-GB" sz="2400" dirty="0" err="1">
                <a:solidFill>
                  <a:schemeClr val="bg1"/>
                </a:solidFill>
              </a:rPr>
              <a:t>Hayawan</a:t>
            </a:r>
            <a:r>
              <a:rPr lang="en-GB" sz="2400" dirty="0">
                <a:solidFill>
                  <a:schemeClr val="bg1"/>
                </a:solidFill>
              </a:rPr>
              <a:t>, vol. 2]</a:t>
            </a:r>
          </a:p>
          <a:p>
            <a:pPr lvl="0" algn="just" defTabSz="914400" eaLnBrk="0" fontAlgn="base" hangingPunct="0">
              <a:spcBef>
                <a:spcPct val="0"/>
              </a:spcBef>
              <a:spcAft>
                <a:spcPct val="0"/>
              </a:spcAft>
            </a:pP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081078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9</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880712" y="2456795"/>
            <a:ext cx="7382576"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3200" b="1" i="1" dirty="0">
                <a:solidFill>
                  <a:schemeClr val="bg1"/>
                </a:solidFill>
              </a:rPr>
              <a:t>Ibn </a:t>
            </a:r>
            <a:r>
              <a:rPr lang="en-US" altLang="en-US" sz="3200" b="1" i="1" dirty="0" err="1">
                <a:solidFill>
                  <a:schemeClr val="bg1"/>
                </a:solidFill>
              </a:rPr>
              <a:t>Qutaybah</a:t>
            </a:r>
            <a:r>
              <a:rPr lang="en-US" altLang="en-US" sz="3200" b="1" i="1" dirty="0">
                <a:solidFill>
                  <a:schemeClr val="bg1"/>
                </a:solidFill>
              </a:rPr>
              <a:t> (828-889AD) </a:t>
            </a:r>
            <a:r>
              <a:rPr lang="en-US" altLang="en-US" sz="3200" i="1" dirty="0">
                <a:solidFill>
                  <a:schemeClr val="bg1"/>
                </a:solidFill>
              </a:rPr>
              <a:t>[</a:t>
            </a:r>
            <a:r>
              <a:rPr lang="en-GB" sz="3200" dirty="0">
                <a:solidFill>
                  <a:schemeClr val="bg1"/>
                </a:solidFill>
              </a:rPr>
              <a:t>Renowned Islamic scholar from </a:t>
            </a:r>
            <a:r>
              <a:rPr lang="en-GB" sz="3200" dirty="0" err="1">
                <a:solidFill>
                  <a:schemeClr val="bg1"/>
                </a:solidFill>
              </a:rPr>
              <a:t>Kufa</a:t>
            </a:r>
            <a:r>
              <a:rPr lang="en-GB" sz="3200" dirty="0">
                <a:solidFill>
                  <a:schemeClr val="bg1"/>
                </a:solidFill>
              </a:rPr>
              <a:t>, Iraq]</a:t>
            </a:r>
            <a:endParaRPr kumimoji="0" lang="en-US" altLang="en-US" sz="3200"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3200" b="1" dirty="0">
                <a:solidFill>
                  <a:srgbClr val="FFC000"/>
                </a:solidFill>
              </a:rPr>
              <a:t>“[Blacks] </a:t>
            </a:r>
            <a:r>
              <a:rPr lang="en-GB" sz="3200" dirty="0">
                <a:solidFill>
                  <a:schemeClr val="bg1"/>
                </a:solidFill>
              </a:rPr>
              <a:t>are </a:t>
            </a:r>
            <a:r>
              <a:rPr lang="en-GB" sz="3200" b="1" dirty="0">
                <a:solidFill>
                  <a:srgbClr val="FFC000"/>
                </a:solidFill>
              </a:rPr>
              <a:t>ugly and misshapen</a:t>
            </a:r>
            <a:r>
              <a:rPr lang="en-GB" sz="3200" dirty="0">
                <a:solidFill>
                  <a:schemeClr val="bg1"/>
                </a:solidFill>
              </a:rPr>
              <a:t>, because they live in a hot country.”</a:t>
            </a:r>
          </a:p>
          <a:p>
            <a:pPr lvl="0" algn="just" defTabSz="914400" eaLnBrk="0" fontAlgn="base" hangingPunct="0">
              <a:spcBef>
                <a:spcPct val="0"/>
              </a:spcBef>
              <a:spcAft>
                <a:spcPct val="0"/>
              </a:spcAft>
            </a:pPr>
            <a:endParaRPr lang="en-GB" altLang="en-US" sz="2400" b="1" dirty="0">
              <a:solidFill>
                <a:schemeClr val="bg1"/>
              </a:solidFill>
            </a:endParaRPr>
          </a:p>
          <a:p>
            <a:pPr lvl="0" algn="just" defTabSz="914400" eaLnBrk="0" fontAlgn="base" hangingPunct="0">
              <a:spcBef>
                <a:spcPct val="0"/>
              </a:spcBef>
              <a:spcAft>
                <a:spcPct val="0"/>
              </a:spcAft>
            </a:pPr>
            <a:endParaRPr kumimoji="0" lang="en-GB" altLang="en-US" sz="24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endParaRPr kumimoji="0" lang="en-GB" altLang="en-US" sz="24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altLang="en-US" dirty="0">
                <a:solidFill>
                  <a:schemeClr val="bg1"/>
                </a:solidFill>
              </a:rPr>
              <a:t>[Adam </a:t>
            </a:r>
            <a:r>
              <a:rPr lang="en-GB" altLang="en-US" dirty="0" err="1">
                <a:solidFill>
                  <a:schemeClr val="bg1"/>
                </a:solidFill>
              </a:rPr>
              <a:t>Misbah</a:t>
            </a:r>
            <a:r>
              <a:rPr lang="en-GB" altLang="en-US" dirty="0">
                <a:solidFill>
                  <a:schemeClr val="bg1"/>
                </a:solidFill>
              </a:rPr>
              <a:t> al-</a:t>
            </a:r>
            <a:r>
              <a:rPr lang="en-GB" altLang="en-US" dirty="0" err="1">
                <a:solidFill>
                  <a:schemeClr val="bg1"/>
                </a:solidFill>
              </a:rPr>
              <a:t>Haqq</a:t>
            </a:r>
            <a:r>
              <a:rPr lang="en-GB" altLang="en-US" dirty="0">
                <a:solidFill>
                  <a:schemeClr val="bg1"/>
                </a:solidFill>
              </a:rPr>
              <a:t> “Blasphemy Before God: The Darkness of Racism in Muslim Culture”]</a:t>
            </a: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235426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11</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904775" y="2200855"/>
            <a:ext cx="7382576"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i="1" dirty="0">
                <a:solidFill>
                  <a:schemeClr val="bg1"/>
                </a:solidFill>
              </a:rPr>
              <a:t>Al-</a:t>
            </a:r>
            <a:r>
              <a:rPr lang="en-US" altLang="en-US" sz="2800" b="1" i="1" dirty="0" err="1">
                <a:solidFill>
                  <a:schemeClr val="bg1"/>
                </a:solidFill>
              </a:rPr>
              <a:t>Muqaddasi</a:t>
            </a:r>
            <a:r>
              <a:rPr lang="en-US" altLang="en-US" sz="2800" b="1" i="1" dirty="0">
                <a:solidFill>
                  <a:schemeClr val="bg1"/>
                </a:solidFill>
              </a:rPr>
              <a:t> (945/946-1000AD) </a:t>
            </a:r>
            <a:r>
              <a:rPr lang="en-US" altLang="en-US" sz="2800" dirty="0">
                <a:solidFill>
                  <a:schemeClr val="bg1"/>
                </a:solidFill>
              </a:rPr>
              <a:t>[</a:t>
            </a:r>
            <a:r>
              <a:rPr lang="en-GB" sz="2800" dirty="0">
                <a:solidFill>
                  <a:schemeClr val="bg1"/>
                </a:solidFill>
              </a:rPr>
              <a:t>Medieval Muslim geographer]</a:t>
            </a:r>
            <a:endParaRPr kumimoji="0" lang="en-US" altLang="en-US" sz="2800"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800" dirty="0">
                <a:solidFill>
                  <a:schemeClr val="bg1"/>
                </a:solidFill>
              </a:rPr>
              <a:t>"Of the </a:t>
            </a:r>
            <a:r>
              <a:rPr lang="en-GB" sz="2800" dirty="0" err="1">
                <a:solidFill>
                  <a:schemeClr val="bg1"/>
                </a:solidFill>
              </a:rPr>
              <a:t>neighbors</a:t>
            </a:r>
            <a:r>
              <a:rPr lang="en-GB" sz="2800" dirty="0">
                <a:solidFill>
                  <a:schemeClr val="bg1"/>
                </a:solidFill>
              </a:rPr>
              <a:t> of the </a:t>
            </a:r>
            <a:r>
              <a:rPr lang="en-GB" sz="2800" dirty="0" err="1">
                <a:solidFill>
                  <a:schemeClr val="bg1"/>
                </a:solidFill>
              </a:rPr>
              <a:t>Bujja</a:t>
            </a:r>
            <a:r>
              <a:rPr lang="en-GB" sz="2800" dirty="0">
                <a:solidFill>
                  <a:schemeClr val="bg1"/>
                </a:solidFill>
              </a:rPr>
              <a:t>, </a:t>
            </a:r>
            <a:r>
              <a:rPr lang="en-GB" sz="2800" dirty="0" err="1">
                <a:solidFill>
                  <a:schemeClr val="bg1"/>
                </a:solidFill>
              </a:rPr>
              <a:t>Maqdisi</a:t>
            </a:r>
            <a:r>
              <a:rPr lang="en-GB" sz="2800" dirty="0">
                <a:solidFill>
                  <a:schemeClr val="bg1"/>
                </a:solidFill>
              </a:rPr>
              <a:t> had heard that "there is no marriage among them; the child does not know his father, and they eat people -- but God knows best. As for the </a:t>
            </a:r>
            <a:r>
              <a:rPr lang="en-GB" sz="2800" b="1" dirty="0" err="1">
                <a:solidFill>
                  <a:srgbClr val="FFC000"/>
                </a:solidFill>
              </a:rPr>
              <a:t>Zanj</a:t>
            </a:r>
            <a:r>
              <a:rPr lang="en-GB" sz="2800" dirty="0">
                <a:solidFill>
                  <a:schemeClr val="bg1"/>
                </a:solidFill>
              </a:rPr>
              <a:t>, they are people of </a:t>
            </a:r>
            <a:r>
              <a:rPr lang="en-GB" sz="2800" b="1" dirty="0">
                <a:solidFill>
                  <a:srgbClr val="FFC000"/>
                </a:solidFill>
              </a:rPr>
              <a:t>black colour, flat noses, kinky hair, and little understanding or intelligence</a:t>
            </a:r>
            <a:r>
              <a:rPr lang="en-GB" sz="2800" dirty="0">
                <a:solidFill>
                  <a:schemeClr val="bg1"/>
                </a:solidFill>
              </a:rPr>
              <a:t>.“</a:t>
            </a:r>
          </a:p>
          <a:p>
            <a:pPr lvl="0" algn="just" defTabSz="914400" eaLnBrk="0" fontAlgn="base" hangingPunct="0">
              <a:spcBef>
                <a:spcPct val="0"/>
              </a:spcBef>
              <a:spcAft>
                <a:spcPct val="0"/>
              </a:spcAft>
            </a:pPr>
            <a:endParaRPr kumimoji="0" lang="en-GB" altLang="en-US" sz="2800"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altLang="en-US" dirty="0">
                <a:solidFill>
                  <a:schemeClr val="bg1"/>
                </a:solidFill>
              </a:rPr>
              <a:t>[</a:t>
            </a:r>
            <a:r>
              <a:rPr lang="en-GB" altLang="en-US" dirty="0" err="1">
                <a:solidFill>
                  <a:schemeClr val="bg1"/>
                </a:solidFill>
              </a:rPr>
              <a:t>Kitab</a:t>
            </a:r>
            <a:r>
              <a:rPr lang="en-GB" altLang="en-US" dirty="0">
                <a:solidFill>
                  <a:schemeClr val="bg1"/>
                </a:solidFill>
              </a:rPr>
              <a:t> al-Bad’ </a:t>
            </a:r>
            <a:r>
              <a:rPr lang="en-GB" altLang="en-US" dirty="0" err="1">
                <a:solidFill>
                  <a:schemeClr val="bg1"/>
                </a:solidFill>
              </a:rPr>
              <a:t>wah-tarikh</a:t>
            </a:r>
            <a:r>
              <a:rPr lang="en-GB" altLang="en-US" dirty="0">
                <a:solidFill>
                  <a:schemeClr val="bg1"/>
                </a:solidFill>
              </a:rPr>
              <a:t>]</a:t>
            </a:r>
            <a:endParaRPr kumimoji="0" lang="en-US" altLang="en-US" sz="24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005283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11</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880712" y="2583995"/>
            <a:ext cx="7382576"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3200" b="1" i="1" dirty="0">
                <a:solidFill>
                  <a:schemeClr val="bg1"/>
                </a:solidFill>
              </a:rPr>
              <a:t>Ibn </a:t>
            </a:r>
            <a:r>
              <a:rPr lang="en-US" altLang="en-US" sz="3200" b="1" i="1" dirty="0" err="1">
                <a:solidFill>
                  <a:schemeClr val="bg1"/>
                </a:solidFill>
              </a:rPr>
              <a:t>Sina</a:t>
            </a:r>
            <a:r>
              <a:rPr lang="en-US" altLang="en-US" sz="3200" b="1" i="1" dirty="0">
                <a:solidFill>
                  <a:schemeClr val="bg1"/>
                </a:solidFill>
              </a:rPr>
              <a:t> (980-1037AD)</a:t>
            </a:r>
            <a:r>
              <a:rPr kumimoji="0" lang="en-US" altLang="en-US" sz="3200" b="1" i="1" u="none" strike="noStrike" cap="none" normalizeH="0" baseline="0" dirty="0" bmk="">
                <a:ln>
                  <a:noFill/>
                </a:ln>
                <a:solidFill>
                  <a:schemeClr val="bg1"/>
                </a:solidFill>
                <a:effectLst/>
              </a:rPr>
              <a:t> </a:t>
            </a:r>
            <a:r>
              <a:rPr lang="en-US" altLang="en-US" sz="3200" dirty="0" bmk="">
                <a:solidFill>
                  <a:schemeClr val="bg1"/>
                </a:solidFill>
              </a:rPr>
              <a:t>[</a:t>
            </a:r>
            <a:r>
              <a:rPr lang="en-GB" sz="3200" dirty="0">
                <a:solidFill>
                  <a:schemeClr val="bg1"/>
                </a:solidFill>
              </a:rPr>
              <a:t>Hafiz, Islamic psychologist, Islamic scholar, theologian]</a:t>
            </a:r>
            <a:endParaRPr kumimoji="0" lang="en-US" altLang="en-US" sz="3200"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3200" b="1" dirty="0">
                <a:solidFill>
                  <a:srgbClr val="FFC000"/>
                </a:solidFill>
              </a:rPr>
              <a:t>“[Blacks are] </a:t>
            </a:r>
            <a:r>
              <a:rPr lang="en-GB" sz="3200" dirty="0">
                <a:solidFill>
                  <a:schemeClr val="bg1"/>
                </a:solidFill>
              </a:rPr>
              <a:t>people who are by their </a:t>
            </a:r>
            <a:r>
              <a:rPr lang="en-GB" sz="3200" b="1" dirty="0">
                <a:solidFill>
                  <a:srgbClr val="FFC000"/>
                </a:solidFill>
              </a:rPr>
              <a:t>very nature slaves</a:t>
            </a:r>
            <a:r>
              <a:rPr lang="en-GB" sz="3200" dirty="0">
                <a:solidFill>
                  <a:schemeClr val="bg1"/>
                </a:solidFill>
              </a:rPr>
              <a:t>.</a:t>
            </a:r>
          </a:p>
          <a:p>
            <a:pPr lvl="0" algn="just" defTabSz="914400" eaLnBrk="0" fontAlgn="base" hangingPunct="0">
              <a:spcBef>
                <a:spcPct val="0"/>
              </a:spcBef>
              <a:spcAft>
                <a:spcPct val="0"/>
              </a:spcAft>
            </a:pPr>
            <a:endParaRPr lang="en-GB" altLang="en-US" sz="2400" b="1" dirty="0">
              <a:solidFill>
                <a:schemeClr val="bg1"/>
              </a:solidFill>
            </a:endParaRPr>
          </a:p>
          <a:p>
            <a:pPr lvl="0" algn="just" defTabSz="914400" eaLnBrk="0" fontAlgn="base" hangingPunct="0">
              <a:spcBef>
                <a:spcPct val="0"/>
              </a:spcBef>
              <a:spcAft>
                <a:spcPct val="0"/>
              </a:spcAft>
            </a:pPr>
            <a:endParaRPr lang="en-GB" altLang="en-US" sz="2400" b="1" dirty="0">
              <a:solidFill>
                <a:schemeClr val="bg1"/>
              </a:solidFill>
            </a:endParaRPr>
          </a:p>
          <a:p>
            <a:pPr lvl="0" algn="just" defTabSz="914400" eaLnBrk="0" fontAlgn="base" hangingPunct="0">
              <a:spcBef>
                <a:spcPct val="0"/>
              </a:spcBef>
              <a:spcAft>
                <a:spcPct val="0"/>
              </a:spcAft>
            </a:pPr>
            <a:endParaRPr kumimoji="0" lang="en-GB" altLang="en-US" sz="24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altLang="en-US" dirty="0">
                <a:solidFill>
                  <a:schemeClr val="bg1"/>
                </a:solidFill>
              </a:rPr>
              <a:t>[Adam </a:t>
            </a:r>
            <a:r>
              <a:rPr lang="en-GB" altLang="en-US" dirty="0" err="1">
                <a:solidFill>
                  <a:schemeClr val="bg1"/>
                </a:solidFill>
              </a:rPr>
              <a:t>Misbah</a:t>
            </a:r>
            <a:r>
              <a:rPr lang="en-GB" altLang="en-US" dirty="0">
                <a:solidFill>
                  <a:schemeClr val="bg1"/>
                </a:solidFill>
              </a:rPr>
              <a:t> al-</a:t>
            </a:r>
            <a:r>
              <a:rPr lang="en-GB" altLang="en-US" dirty="0" err="1">
                <a:solidFill>
                  <a:schemeClr val="bg1"/>
                </a:solidFill>
              </a:rPr>
              <a:t>Haqq</a:t>
            </a:r>
            <a:r>
              <a:rPr lang="en-GB" altLang="en-US" dirty="0">
                <a:solidFill>
                  <a:schemeClr val="bg1"/>
                </a:solidFill>
              </a:rPr>
              <a:t> “Blasphemy Before God: The Darkness of Racism in Muslim Culture”]</a:t>
            </a: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597783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normAutofit fontScale="90000"/>
          </a:bodyPr>
          <a:lstStyle/>
          <a:p>
            <a:r>
              <a:rPr lang="en-GB" u="sng" dirty="0">
                <a:solidFill>
                  <a:srgbClr val="FFC000"/>
                </a:solidFill>
              </a:rPr>
              <a:t>First Things First…</a:t>
            </a:r>
            <a:br>
              <a:rPr lang="en-GB" u="sng" dirty="0">
                <a:solidFill>
                  <a:srgbClr val="FFC000"/>
                </a:solidFill>
              </a:rPr>
            </a:br>
            <a:endParaRPr lang="en-GB" dirty="0"/>
          </a:p>
        </p:txBody>
      </p:sp>
      <p:sp>
        <p:nvSpPr>
          <p:cNvPr id="6" name="Content Placeholder 5"/>
          <p:cNvSpPr>
            <a:spLocks noGrp="1"/>
          </p:cNvSpPr>
          <p:nvPr>
            <p:ph idx="1"/>
          </p:nvPr>
        </p:nvSpPr>
        <p:spPr/>
        <p:txBody>
          <a:bodyPr>
            <a:normAutofit/>
          </a:bodyPr>
          <a:lstStyle/>
          <a:p>
            <a:pPr marL="0" indent="0">
              <a:buNone/>
            </a:pPr>
            <a:r>
              <a:rPr lang="en-GB" b="1" dirty="0">
                <a:solidFill>
                  <a:srgbClr val="FFC000"/>
                </a:solidFill>
              </a:rPr>
              <a:t>Neutral Definition?</a:t>
            </a:r>
          </a:p>
          <a:p>
            <a:pPr marL="0" indent="0">
              <a:buNone/>
            </a:pPr>
            <a:endParaRPr lang="en-GB" sz="1800" dirty="0">
              <a:solidFill>
                <a:schemeClr val="bg1"/>
              </a:solidFill>
            </a:endParaRPr>
          </a:p>
          <a:p>
            <a:r>
              <a:rPr lang="en-GB" dirty="0">
                <a:solidFill>
                  <a:schemeClr val="bg1"/>
                </a:solidFill>
              </a:rPr>
              <a:t>a person who is the property of and wholly subject to another; a bond servant </a:t>
            </a:r>
          </a:p>
          <a:p>
            <a:r>
              <a:rPr lang="en-GB" dirty="0">
                <a:solidFill>
                  <a:schemeClr val="bg1"/>
                </a:solidFill>
              </a:rPr>
              <a:t>a person entirely under the domination of some influence or person</a:t>
            </a:r>
          </a:p>
          <a:p>
            <a:pPr marL="0" indent="0" algn="r">
              <a:buNone/>
            </a:pPr>
            <a:r>
              <a:rPr lang="en-GB" sz="1800" dirty="0">
                <a:solidFill>
                  <a:schemeClr val="bg1"/>
                </a:solidFill>
              </a:rPr>
              <a:t>[http://dictionary.reference.com/browse/slave]</a:t>
            </a: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290142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Societal Order – 13</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p:txBody>
      </p:sp>
      <p:sp>
        <p:nvSpPr>
          <p:cNvPr id="3" name="Rectangle 1"/>
          <p:cNvSpPr>
            <a:spLocks noChangeArrowheads="1"/>
          </p:cNvSpPr>
          <p:nvPr/>
        </p:nvSpPr>
        <p:spPr bwMode="auto">
          <a:xfrm>
            <a:off x="904775" y="2349416"/>
            <a:ext cx="738257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2400" b="1" i="1" dirty="0">
                <a:solidFill>
                  <a:schemeClr val="bg1"/>
                </a:solidFill>
              </a:rPr>
              <a:t>Nasir al-Din al-</a:t>
            </a:r>
            <a:r>
              <a:rPr lang="en-US" altLang="en-US" sz="2400" b="1" i="1" dirty="0" err="1">
                <a:solidFill>
                  <a:schemeClr val="bg1"/>
                </a:solidFill>
              </a:rPr>
              <a:t>Tusi</a:t>
            </a:r>
            <a:r>
              <a:rPr lang="en-US" altLang="en-US" sz="2400" b="1" i="1" dirty="0">
                <a:solidFill>
                  <a:schemeClr val="bg1"/>
                </a:solidFill>
              </a:rPr>
              <a:t> (1201-1274AD) </a:t>
            </a:r>
            <a:r>
              <a:rPr lang="en-US" altLang="en-US" sz="2400" dirty="0">
                <a:solidFill>
                  <a:schemeClr val="bg1"/>
                </a:solidFill>
              </a:rPr>
              <a:t>[</a:t>
            </a:r>
            <a:r>
              <a:rPr lang="en-GB" sz="2400" dirty="0">
                <a:solidFill>
                  <a:schemeClr val="bg1"/>
                </a:solidFill>
              </a:rPr>
              <a:t>Shia Muslim Scholar and Grand Ayatollah]</a:t>
            </a:r>
            <a:endParaRPr kumimoji="0" lang="en-US" altLang="en-US" sz="2400"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000" dirty="0">
                <a:solidFill>
                  <a:schemeClr val="bg1"/>
                </a:solidFill>
              </a:rPr>
              <a:t>"If (all types of men) are taken, from the first, and one placed after another, like </a:t>
            </a:r>
            <a:r>
              <a:rPr lang="en-GB" sz="2000" b="1" dirty="0">
                <a:solidFill>
                  <a:srgbClr val="FFC000"/>
                </a:solidFill>
              </a:rPr>
              <a:t>the Negro </a:t>
            </a:r>
            <a:r>
              <a:rPr lang="en-GB" sz="2000" dirty="0">
                <a:solidFill>
                  <a:schemeClr val="bg1"/>
                </a:solidFill>
              </a:rPr>
              <a:t>from Zanzibar, in the Southern-most countries,</a:t>
            </a:r>
            <a:r>
              <a:rPr lang="en-GB" sz="2000" dirty="0">
                <a:solidFill>
                  <a:srgbClr val="FFC000"/>
                </a:solidFill>
              </a:rPr>
              <a:t> </a:t>
            </a:r>
            <a:r>
              <a:rPr lang="en-GB" sz="2000" b="1" dirty="0">
                <a:solidFill>
                  <a:srgbClr val="FFC000"/>
                </a:solidFill>
              </a:rPr>
              <a:t>the Negro does not differ from an animal in anything except the fact that his hands have been lifted from the earth </a:t>
            </a:r>
            <a:r>
              <a:rPr lang="en-GB" sz="2000" dirty="0">
                <a:solidFill>
                  <a:schemeClr val="bg1"/>
                </a:solidFill>
              </a:rPr>
              <a:t>-in no other peculiarity or property - except for what God wished. Many have seen that </a:t>
            </a:r>
            <a:r>
              <a:rPr lang="en-GB" sz="2000" b="1" dirty="0">
                <a:solidFill>
                  <a:srgbClr val="FFC000"/>
                </a:solidFill>
              </a:rPr>
              <a:t>the ape is more capable of being trained than the Negro, and more intelligent</a:t>
            </a:r>
            <a:r>
              <a:rPr lang="en-GB" sz="2000" dirty="0">
                <a:solidFill>
                  <a:schemeClr val="bg1"/>
                </a:solidFill>
              </a:rPr>
              <a:t>.“</a:t>
            </a:r>
          </a:p>
          <a:p>
            <a:pPr lvl="0" algn="just" defTabSz="914400" eaLnBrk="0" fontAlgn="base" hangingPunct="0">
              <a:spcBef>
                <a:spcPct val="0"/>
              </a:spcBef>
              <a:spcAft>
                <a:spcPct val="0"/>
              </a:spcAft>
            </a:pPr>
            <a:endParaRPr kumimoji="0" lang="en-GB" altLang="en-US" sz="20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endParaRPr kumimoji="0" lang="en-GB" altLang="en-US" sz="20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altLang="en-US" dirty="0" err="1">
                <a:solidFill>
                  <a:schemeClr val="bg1"/>
                </a:solidFill>
              </a:rPr>
              <a:t>Tasawwurat</a:t>
            </a:r>
            <a:r>
              <a:rPr lang="en-GB" altLang="en-US" dirty="0">
                <a:solidFill>
                  <a:schemeClr val="bg1"/>
                </a:solidFill>
              </a:rPr>
              <a:t> (</a:t>
            </a:r>
            <a:r>
              <a:rPr lang="en-GB" altLang="en-US" dirty="0" err="1">
                <a:solidFill>
                  <a:schemeClr val="bg1"/>
                </a:solidFill>
              </a:rPr>
              <a:t>Rawdat</a:t>
            </a:r>
            <a:r>
              <a:rPr lang="en-GB" altLang="en-US" dirty="0">
                <a:solidFill>
                  <a:schemeClr val="bg1"/>
                </a:solidFill>
              </a:rPr>
              <a:t> al-</a:t>
            </a:r>
            <a:r>
              <a:rPr lang="en-GB" altLang="en-US" dirty="0" err="1">
                <a:solidFill>
                  <a:schemeClr val="bg1"/>
                </a:solidFill>
              </a:rPr>
              <a:t>taslim</a:t>
            </a:r>
            <a:r>
              <a:rPr lang="en-GB" altLang="en-US" dirty="0">
                <a:solidFill>
                  <a:schemeClr val="bg1"/>
                </a:solidFill>
              </a:rPr>
              <a:t>)</a:t>
            </a: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998519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87305"/>
          </a:xfrm>
          <a:prstGeom prst="rect">
            <a:avLst/>
          </a:prstGeom>
        </p:spPr>
      </p:pic>
      <p:sp>
        <p:nvSpPr>
          <p:cNvPr id="2" name="TextBox 1"/>
          <p:cNvSpPr txBox="1"/>
          <p:nvPr/>
        </p:nvSpPr>
        <p:spPr>
          <a:xfrm>
            <a:off x="1731413" y="1563303"/>
            <a:ext cx="5671548" cy="1015663"/>
          </a:xfrm>
          <a:prstGeom prst="rect">
            <a:avLst/>
          </a:prstGeom>
          <a:noFill/>
        </p:spPr>
        <p:txBody>
          <a:bodyPr wrap="square" rtlCol="0">
            <a:spAutoFit/>
          </a:bodyPr>
          <a:lstStyle/>
          <a:p>
            <a:pPr algn="ctr"/>
            <a:r>
              <a:rPr lang="en-GB" sz="3600" u="sng" dirty="0">
                <a:solidFill>
                  <a:srgbClr val="FFC000"/>
                </a:solidFill>
              </a:rPr>
              <a:t>Societal Order – 14</a:t>
            </a:r>
            <a:r>
              <a:rPr lang="en-GB" sz="3600" u="sng" baseline="30000" dirty="0">
                <a:solidFill>
                  <a:srgbClr val="FFC000"/>
                </a:solidFill>
              </a:rPr>
              <a:t>th</a:t>
            </a:r>
            <a:r>
              <a:rPr lang="en-GB" sz="3600" u="sng" dirty="0">
                <a:solidFill>
                  <a:srgbClr val="FFC000"/>
                </a:solidFill>
              </a:rPr>
              <a:t> C.</a:t>
            </a:r>
            <a:endParaRPr lang="en-GB" sz="2400" dirty="0">
              <a:solidFill>
                <a:srgbClr val="FFC000"/>
              </a:solidFill>
            </a:endParaRPr>
          </a:p>
          <a:p>
            <a:pPr algn="ctr"/>
            <a:endParaRPr lang="en-GB" sz="2400" dirty="0">
              <a:solidFill>
                <a:srgbClr val="FFC000"/>
              </a:solidFill>
            </a:endParaRPr>
          </a:p>
        </p:txBody>
      </p:sp>
      <p:sp>
        <p:nvSpPr>
          <p:cNvPr id="3" name="Rectangle 1"/>
          <p:cNvSpPr>
            <a:spLocks noChangeArrowheads="1"/>
          </p:cNvSpPr>
          <p:nvPr/>
        </p:nvSpPr>
        <p:spPr bwMode="auto">
          <a:xfrm>
            <a:off x="346509" y="2195529"/>
            <a:ext cx="8441356"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2200" b="1" i="1" dirty="0">
                <a:solidFill>
                  <a:schemeClr val="bg1"/>
                </a:solidFill>
              </a:rPr>
              <a:t>Ibn </a:t>
            </a:r>
            <a:r>
              <a:rPr lang="en-US" altLang="en-US" sz="2200" b="1" i="1" dirty="0" err="1">
                <a:solidFill>
                  <a:schemeClr val="bg1"/>
                </a:solidFill>
              </a:rPr>
              <a:t>Khaldun</a:t>
            </a:r>
            <a:r>
              <a:rPr lang="en-US" altLang="en-US" sz="2200" b="1" i="1" dirty="0">
                <a:solidFill>
                  <a:schemeClr val="bg1"/>
                </a:solidFill>
              </a:rPr>
              <a:t> (1332-1406AD) </a:t>
            </a:r>
            <a:r>
              <a:rPr lang="en-US" altLang="en-US" sz="2200" dirty="0">
                <a:solidFill>
                  <a:schemeClr val="bg1"/>
                </a:solidFill>
              </a:rPr>
              <a:t>[</a:t>
            </a:r>
            <a:r>
              <a:rPr lang="en-GB" sz="2400" dirty="0">
                <a:solidFill>
                  <a:schemeClr val="bg1"/>
                </a:solidFill>
              </a:rPr>
              <a:t>Islamic Jurist, Islamic lawyer, scholar, theologian, and hafiz]</a:t>
            </a:r>
            <a:endParaRPr kumimoji="0" lang="en-US" altLang="en-US" sz="2200"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200" dirty="0">
                <a:solidFill>
                  <a:schemeClr val="bg1"/>
                </a:solidFill>
              </a:rPr>
              <a:t>"Therefore, the </a:t>
            </a:r>
            <a:r>
              <a:rPr lang="en-GB" sz="2200" b="1" dirty="0">
                <a:solidFill>
                  <a:srgbClr val="FFC000"/>
                </a:solidFill>
              </a:rPr>
              <a:t>Negro nation </a:t>
            </a:r>
            <a:r>
              <a:rPr lang="en-GB" sz="2200" dirty="0">
                <a:solidFill>
                  <a:schemeClr val="bg1"/>
                </a:solidFill>
              </a:rPr>
              <a:t>are, as a rule, submissive to slavery, because [Negroes] have </a:t>
            </a:r>
            <a:r>
              <a:rPr lang="en-GB" sz="2200" b="1" dirty="0">
                <a:solidFill>
                  <a:srgbClr val="FFC000"/>
                </a:solidFill>
              </a:rPr>
              <a:t>little</a:t>
            </a:r>
            <a:r>
              <a:rPr lang="en-GB" sz="2200" dirty="0">
                <a:solidFill>
                  <a:schemeClr val="bg1"/>
                </a:solidFill>
              </a:rPr>
              <a:t> [that is essentially] </a:t>
            </a:r>
            <a:r>
              <a:rPr lang="en-GB" sz="2200" b="1" dirty="0">
                <a:solidFill>
                  <a:srgbClr val="FFC000"/>
                </a:solidFill>
              </a:rPr>
              <a:t>human and have attributes that are quite similar to those of dumb animals</a:t>
            </a:r>
            <a:r>
              <a:rPr lang="en-GB" sz="2200" dirty="0">
                <a:solidFill>
                  <a:schemeClr val="bg1"/>
                </a:solidFill>
              </a:rPr>
              <a:t>, as we have stated.“</a:t>
            </a:r>
          </a:p>
          <a:p>
            <a:pPr lvl="0" algn="just" defTabSz="914400" eaLnBrk="0" fontAlgn="base" hangingPunct="0">
              <a:spcBef>
                <a:spcPct val="0"/>
              </a:spcBef>
              <a:spcAft>
                <a:spcPct val="0"/>
              </a:spcAft>
            </a:pPr>
            <a:endParaRPr kumimoji="0" lang="en-GB" altLang="en-US" sz="2200" b="1" i="0" u="none" strike="noStrike" cap="none" normalizeH="0" baseline="0" dirty="0">
              <a:ln>
                <a:noFill/>
              </a:ln>
              <a:solidFill>
                <a:schemeClr val="bg1"/>
              </a:solidFill>
              <a:effectLst/>
            </a:endParaRPr>
          </a:p>
          <a:p>
            <a:pPr lvl="0" algn="just" defTabSz="914400" eaLnBrk="0" fontAlgn="base" hangingPunct="0">
              <a:spcBef>
                <a:spcPct val="0"/>
              </a:spcBef>
              <a:spcAft>
                <a:spcPct val="0"/>
              </a:spcAft>
            </a:pPr>
            <a:r>
              <a:rPr lang="en-GB" sz="2200" dirty="0">
                <a:solidFill>
                  <a:schemeClr val="bg1"/>
                </a:solidFill>
              </a:rPr>
              <a:t>"beyond [known peoples of black West Africa] to the south there is no civilization in the proper sense. There are only humans who are </a:t>
            </a:r>
            <a:r>
              <a:rPr lang="en-GB" sz="2200" b="1" dirty="0">
                <a:solidFill>
                  <a:srgbClr val="FFC000"/>
                </a:solidFill>
              </a:rPr>
              <a:t>closer to dumb animals </a:t>
            </a:r>
            <a:r>
              <a:rPr lang="en-GB" sz="2200" dirty="0">
                <a:solidFill>
                  <a:schemeClr val="bg1"/>
                </a:solidFill>
              </a:rPr>
              <a:t>than to rational beings. They live in thickets and caves, and eat herbs and unprepared grain. They frequently eat each other. They cannot be considered human beings."</a:t>
            </a:r>
            <a:endParaRPr kumimoji="0" lang="en-US" altLang="en-US" sz="22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723772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646331"/>
          </a:xfrm>
          <a:prstGeom prst="rect">
            <a:avLst/>
          </a:prstGeom>
          <a:noFill/>
        </p:spPr>
        <p:txBody>
          <a:bodyPr wrap="square" rtlCol="0">
            <a:spAutoFit/>
          </a:bodyPr>
          <a:lstStyle/>
          <a:p>
            <a:pPr algn="ctr"/>
            <a:r>
              <a:rPr lang="en-GB" sz="3600" u="sng" dirty="0">
                <a:solidFill>
                  <a:srgbClr val="FFC000"/>
                </a:solidFill>
              </a:rPr>
              <a:t>Appropriate Worth</a:t>
            </a:r>
            <a:endParaRPr lang="en-GB" sz="2400" dirty="0">
              <a:solidFill>
                <a:srgbClr val="FFC000"/>
              </a:solidFill>
            </a:endParaRPr>
          </a:p>
        </p:txBody>
      </p:sp>
      <p:sp>
        <p:nvSpPr>
          <p:cNvPr id="3" name="Rectangle 1"/>
          <p:cNvSpPr>
            <a:spLocks noChangeArrowheads="1"/>
          </p:cNvSpPr>
          <p:nvPr/>
        </p:nvSpPr>
        <p:spPr bwMode="auto">
          <a:xfrm>
            <a:off x="880712" y="2389785"/>
            <a:ext cx="7382576"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b="1" i="1" dirty="0">
                <a:solidFill>
                  <a:schemeClr val="bg1"/>
                </a:solidFill>
              </a:rPr>
              <a:t>Edward William Lane on Egyptian slavery</a:t>
            </a:r>
            <a:endParaRPr kumimoji="0" lang="en-US" altLang="en-US" sz="2800" b="1" i="1" u="none" strike="noStrike" cap="none" normalizeH="0" baseline="0" dirty="0" bmk="">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bg1"/>
              </a:solidFill>
              <a:effectLst/>
            </a:endParaRPr>
          </a:p>
          <a:p>
            <a:pPr algn="just"/>
            <a:r>
              <a:rPr lang="en-GB" sz="2400" i="1" dirty="0">
                <a:solidFill>
                  <a:schemeClr val="bg1"/>
                </a:solidFill>
              </a:rPr>
              <a:t>“The price of a </a:t>
            </a:r>
            <a:r>
              <a:rPr lang="en-GB" sz="2400" b="1" i="1" dirty="0">
                <a:solidFill>
                  <a:srgbClr val="FFC000"/>
                </a:solidFill>
              </a:rPr>
              <a:t>white slave-girl </a:t>
            </a:r>
            <a:r>
              <a:rPr lang="en-GB" sz="2400" i="1" dirty="0">
                <a:solidFill>
                  <a:schemeClr val="bg1"/>
                </a:solidFill>
              </a:rPr>
              <a:t>is usually from </a:t>
            </a:r>
            <a:r>
              <a:rPr lang="en-GB" sz="2400" b="1" i="1" dirty="0">
                <a:solidFill>
                  <a:srgbClr val="FFC000"/>
                </a:solidFill>
              </a:rPr>
              <a:t>treble to tenfold</a:t>
            </a:r>
            <a:r>
              <a:rPr lang="en-GB" sz="2400" i="1" dirty="0">
                <a:solidFill>
                  <a:schemeClr val="bg1"/>
                </a:solidFill>
              </a:rPr>
              <a:t> that of an </a:t>
            </a:r>
            <a:r>
              <a:rPr lang="en-GB" sz="2400" b="1" i="1" dirty="0">
                <a:solidFill>
                  <a:srgbClr val="FFC000"/>
                </a:solidFill>
              </a:rPr>
              <a:t>Abyssinian</a:t>
            </a:r>
            <a:r>
              <a:rPr lang="en-GB" sz="2400" i="1" dirty="0">
                <a:solidFill>
                  <a:schemeClr val="bg1"/>
                </a:solidFill>
              </a:rPr>
              <a:t>: and the price of a </a:t>
            </a:r>
            <a:r>
              <a:rPr lang="en-GB" sz="2400" b="1" i="1" dirty="0">
                <a:solidFill>
                  <a:srgbClr val="FFC000"/>
                </a:solidFill>
              </a:rPr>
              <a:t>black girl</a:t>
            </a:r>
            <a:r>
              <a:rPr lang="en-GB" sz="2400" i="1" dirty="0">
                <a:solidFill>
                  <a:schemeClr val="bg1"/>
                </a:solidFill>
              </a:rPr>
              <a:t>, about </a:t>
            </a:r>
            <a:r>
              <a:rPr lang="en-GB" sz="2400" b="1" i="1" dirty="0">
                <a:solidFill>
                  <a:srgbClr val="FFC000"/>
                </a:solidFill>
              </a:rPr>
              <a:t>half or two-thirds</a:t>
            </a:r>
            <a:r>
              <a:rPr lang="en-GB" sz="2400" i="1" dirty="0">
                <a:solidFill>
                  <a:schemeClr val="bg1"/>
                </a:solidFill>
              </a:rPr>
              <a:t>, or considerably more if well instructed in the art of cookery. The black slaves are generally employed as menials.”</a:t>
            </a:r>
          </a:p>
          <a:p>
            <a:pPr lvl="0" algn="just" defTabSz="914400" eaLnBrk="0" fontAlgn="base" hangingPunct="0">
              <a:spcBef>
                <a:spcPct val="0"/>
              </a:spcBef>
              <a:spcAft>
                <a:spcPct val="0"/>
              </a:spcAft>
            </a:pPr>
            <a:endParaRPr lang="en-GB" sz="2400" dirty="0">
              <a:solidFill>
                <a:schemeClr val="bg1"/>
              </a:solidFill>
            </a:endParaRPr>
          </a:p>
          <a:p>
            <a:pPr lvl="0" algn="just" defTabSz="914400" eaLnBrk="0" fontAlgn="base" hangingPunct="0">
              <a:spcBef>
                <a:spcPct val="0"/>
              </a:spcBef>
              <a:spcAft>
                <a:spcPct val="0"/>
              </a:spcAft>
            </a:pPr>
            <a:endParaRPr lang="en-GB" sz="2400" dirty="0">
              <a:solidFill>
                <a:schemeClr val="bg1"/>
              </a:solidFill>
            </a:endParaRPr>
          </a:p>
          <a:p>
            <a:pPr lvl="0" algn="just" defTabSz="914400" eaLnBrk="0" fontAlgn="base" hangingPunct="0">
              <a:spcBef>
                <a:spcPct val="0"/>
              </a:spcBef>
              <a:spcAft>
                <a:spcPct val="0"/>
              </a:spcAft>
            </a:pPr>
            <a:endParaRPr lang="en-GB" sz="2400" dirty="0">
              <a:solidFill>
                <a:schemeClr val="bg1"/>
              </a:solidFill>
            </a:endParaRPr>
          </a:p>
          <a:p>
            <a:pPr algn="just" defTabSz="914400" eaLnBrk="0" fontAlgn="base" hangingPunct="0">
              <a:spcBef>
                <a:spcPct val="0"/>
              </a:spcBef>
              <a:spcAft>
                <a:spcPct val="0"/>
              </a:spcAft>
            </a:pPr>
            <a:r>
              <a:rPr lang="en-GB" i="1" dirty="0">
                <a:solidFill>
                  <a:schemeClr val="bg1"/>
                </a:solidFill>
              </a:rPr>
              <a:t>Lane, E. W. “An Account of the Manners and Customs of the Modern Egyptians” 5</a:t>
            </a:r>
            <a:r>
              <a:rPr lang="en-GB" i="1" baseline="30000" dirty="0">
                <a:solidFill>
                  <a:schemeClr val="bg1"/>
                </a:solidFill>
              </a:rPr>
              <a:t>th</a:t>
            </a:r>
            <a:r>
              <a:rPr lang="en-GB" i="1" dirty="0">
                <a:solidFill>
                  <a:schemeClr val="bg1"/>
                </a:solidFill>
              </a:rPr>
              <a:t> ed. Vol. 1, pp. 233-34</a:t>
            </a:r>
            <a:endParaRPr lang="en-GB" sz="900" dirty="0">
              <a:solidFill>
                <a:schemeClr val="bg1"/>
              </a:solidFill>
            </a:endParaRPr>
          </a:p>
          <a:p>
            <a:pPr lvl="0" algn="just" defTabSz="914400" eaLnBrk="0" fontAlgn="base" hangingPunct="0">
              <a:spcBef>
                <a:spcPct val="0"/>
              </a:spcBef>
              <a:spcAft>
                <a:spcPct val="0"/>
              </a:spcAft>
            </a:pPr>
            <a:endParaRPr kumimoji="0" lang="en-US" altLang="en-US"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817417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2410573"/>
            <a:ext cx="7860146" cy="1200329"/>
          </a:xfrm>
          <a:prstGeom prst="rect">
            <a:avLst/>
          </a:prstGeom>
          <a:noFill/>
        </p:spPr>
        <p:txBody>
          <a:bodyPr wrap="square" rtlCol="0">
            <a:spAutoFit/>
          </a:bodyPr>
          <a:lstStyle/>
          <a:p>
            <a:pPr algn="ctr"/>
            <a:r>
              <a:rPr lang="en-GB" sz="7200" i="1" dirty="0"/>
              <a:t>Colourism &amp; Islam</a:t>
            </a:r>
            <a:endParaRPr lang="en-GB" sz="7200" dirty="0">
              <a:solidFill>
                <a:srgbClr val="0070C0"/>
              </a:solidFill>
            </a:endParaRPr>
          </a:p>
        </p:txBody>
      </p:sp>
    </p:spTree>
    <p:extLst>
      <p:ext uri="{BB962C8B-B14F-4D97-AF65-F5344CB8AC3E}">
        <p14:creationId xmlns:p14="http://schemas.microsoft.com/office/powerpoint/2010/main" val="2965787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015663"/>
          </a:xfrm>
          <a:prstGeom prst="rect">
            <a:avLst/>
          </a:prstGeom>
          <a:noFill/>
        </p:spPr>
        <p:txBody>
          <a:bodyPr wrap="square" rtlCol="0">
            <a:spAutoFit/>
          </a:bodyPr>
          <a:lstStyle/>
          <a:p>
            <a:pPr algn="ctr"/>
            <a:r>
              <a:rPr lang="en-GB" sz="3600" u="sng" dirty="0">
                <a:solidFill>
                  <a:srgbClr val="FFC000"/>
                </a:solidFill>
              </a:rPr>
              <a:t>Appearance of Muhammad</a:t>
            </a:r>
          </a:p>
          <a:p>
            <a:pPr algn="ctr"/>
            <a:endParaRPr lang="en-GB" sz="2400" dirty="0">
              <a:solidFill>
                <a:srgbClr val="FFC000"/>
              </a:solidFill>
            </a:endParaRPr>
          </a:p>
        </p:txBody>
      </p:sp>
      <p:sp>
        <p:nvSpPr>
          <p:cNvPr id="5" name="Oval 4"/>
          <p:cNvSpPr/>
          <p:nvPr/>
        </p:nvSpPr>
        <p:spPr>
          <a:xfrm rot="704653">
            <a:off x="1948072" y="4572001"/>
            <a:ext cx="248478" cy="954156"/>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Oval 5"/>
          <p:cNvSpPr/>
          <p:nvPr/>
        </p:nvSpPr>
        <p:spPr>
          <a:xfrm rot="20980721">
            <a:off x="2562650" y="4569280"/>
            <a:ext cx="218588" cy="959600"/>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7" name="Oval 6"/>
          <p:cNvSpPr/>
          <p:nvPr/>
        </p:nvSpPr>
        <p:spPr>
          <a:xfrm rot="17697098">
            <a:off x="3138181" y="3277217"/>
            <a:ext cx="250514" cy="750720"/>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8" name="Oval 7"/>
          <p:cNvSpPr/>
          <p:nvPr/>
        </p:nvSpPr>
        <p:spPr>
          <a:xfrm rot="3975390">
            <a:off x="1262401" y="3424789"/>
            <a:ext cx="223171" cy="593627"/>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9" name="Oval 8"/>
          <p:cNvSpPr/>
          <p:nvPr/>
        </p:nvSpPr>
        <p:spPr>
          <a:xfrm rot="239618">
            <a:off x="2013741" y="3197055"/>
            <a:ext cx="760991" cy="1397563"/>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0" name="Oval 9"/>
          <p:cNvSpPr/>
          <p:nvPr/>
        </p:nvSpPr>
        <p:spPr>
          <a:xfrm rot="704653">
            <a:off x="2223579" y="2641895"/>
            <a:ext cx="383031" cy="475280"/>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1" name="TextBox 10"/>
          <p:cNvSpPr txBox="1"/>
          <p:nvPr/>
        </p:nvSpPr>
        <p:spPr>
          <a:xfrm>
            <a:off x="263305" y="5049079"/>
            <a:ext cx="1809006" cy="584775"/>
          </a:xfrm>
          <a:prstGeom prst="rect">
            <a:avLst/>
          </a:prstGeom>
          <a:noFill/>
        </p:spPr>
        <p:txBody>
          <a:bodyPr wrap="square" rtlCol="0">
            <a:spAutoFit/>
          </a:bodyPr>
          <a:lstStyle/>
          <a:p>
            <a:r>
              <a:rPr lang="en-GB" sz="1600" b="1" dirty="0">
                <a:solidFill>
                  <a:srgbClr val="FFC000"/>
                </a:solidFill>
              </a:rPr>
              <a:t>White Leg/Shank</a:t>
            </a:r>
          </a:p>
          <a:p>
            <a:r>
              <a:rPr lang="en-GB" sz="1600" dirty="0" err="1">
                <a:solidFill>
                  <a:srgbClr val="FFC000"/>
                </a:solidFill>
              </a:rPr>
              <a:t>Bukh</a:t>
            </a:r>
            <a:r>
              <a:rPr lang="en-GB" sz="1600" dirty="0">
                <a:solidFill>
                  <a:srgbClr val="FFC000"/>
                </a:solidFill>
              </a:rPr>
              <a:t>. 4:56:767</a:t>
            </a:r>
          </a:p>
        </p:txBody>
      </p:sp>
      <p:sp>
        <p:nvSpPr>
          <p:cNvPr id="12" name="TextBox 11"/>
          <p:cNvSpPr txBox="1"/>
          <p:nvPr/>
        </p:nvSpPr>
        <p:spPr>
          <a:xfrm>
            <a:off x="145965" y="3848583"/>
            <a:ext cx="1590261" cy="584775"/>
          </a:xfrm>
          <a:prstGeom prst="rect">
            <a:avLst/>
          </a:prstGeom>
          <a:noFill/>
        </p:spPr>
        <p:txBody>
          <a:bodyPr wrap="square" rtlCol="0">
            <a:spAutoFit/>
          </a:bodyPr>
          <a:lstStyle/>
          <a:p>
            <a:r>
              <a:rPr lang="en-GB" sz="1600" b="1" dirty="0">
                <a:solidFill>
                  <a:srgbClr val="FFC000"/>
                </a:solidFill>
              </a:rPr>
              <a:t>White Forearm</a:t>
            </a:r>
          </a:p>
          <a:p>
            <a:r>
              <a:rPr lang="en-GB" sz="1600" dirty="0" err="1">
                <a:solidFill>
                  <a:srgbClr val="FFC000"/>
                </a:solidFill>
              </a:rPr>
              <a:t>Dawud</a:t>
            </a:r>
            <a:r>
              <a:rPr lang="en-GB" sz="1600" dirty="0">
                <a:solidFill>
                  <a:srgbClr val="FFC000"/>
                </a:solidFill>
              </a:rPr>
              <a:t> 3206</a:t>
            </a:r>
          </a:p>
        </p:txBody>
      </p:sp>
      <p:sp>
        <p:nvSpPr>
          <p:cNvPr id="13" name="TextBox 12"/>
          <p:cNvSpPr txBox="1"/>
          <p:nvPr/>
        </p:nvSpPr>
        <p:spPr>
          <a:xfrm>
            <a:off x="2828745" y="3896342"/>
            <a:ext cx="1590261" cy="584775"/>
          </a:xfrm>
          <a:prstGeom prst="rect">
            <a:avLst/>
          </a:prstGeom>
          <a:noFill/>
        </p:spPr>
        <p:txBody>
          <a:bodyPr wrap="square" rtlCol="0">
            <a:spAutoFit/>
          </a:bodyPr>
          <a:lstStyle/>
          <a:p>
            <a:r>
              <a:rPr lang="en-GB" sz="1600" b="1" dirty="0">
                <a:solidFill>
                  <a:srgbClr val="FFC000"/>
                </a:solidFill>
              </a:rPr>
              <a:t>White Armpits</a:t>
            </a:r>
          </a:p>
          <a:p>
            <a:r>
              <a:rPr lang="en-GB" sz="1600" dirty="0" err="1">
                <a:solidFill>
                  <a:srgbClr val="FFC000"/>
                </a:solidFill>
              </a:rPr>
              <a:t>Bukh</a:t>
            </a:r>
            <a:r>
              <a:rPr lang="en-GB" sz="1600" dirty="0">
                <a:solidFill>
                  <a:srgbClr val="FFC000"/>
                </a:solidFill>
              </a:rPr>
              <a:t>. 8:78:631</a:t>
            </a:r>
          </a:p>
        </p:txBody>
      </p:sp>
      <p:sp>
        <p:nvSpPr>
          <p:cNvPr id="14" name="TextBox 13"/>
          <p:cNvSpPr txBox="1"/>
          <p:nvPr/>
        </p:nvSpPr>
        <p:spPr>
          <a:xfrm>
            <a:off x="2870272" y="4712960"/>
            <a:ext cx="2226366" cy="584775"/>
          </a:xfrm>
          <a:prstGeom prst="rect">
            <a:avLst/>
          </a:prstGeom>
          <a:noFill/>
        </p:spPr>
        <p:txBody>
          <a:bodyPr wrap="square" rtlCol="0">
            <a:spAutoFit/>
          </a:bodyPr>
          <a:lstStyle/>
          <a:p>
            <a:r>
              <a:rPr lang="en-GB" sz="1600" b="1" dirty="0">
                <a:solidFill>
                  <a:srgbClr val="FFC000"/>
                </a:solidFill>
              </a:rPr>
              <a:t>White Abdomen/Belly</a:t>
            </a:r>
          </a:p>
          <a:p>
            <a:r>
              <a:rPr lang="en-GB" sz="1600" dirty="0" err="1">
                <a:solidFill>
                  <a:srgbClr val="FFC000"/>
                </a:solidFill>
              </a:rPr>
              <a:t>Bukh</a:t>
            </a:r>
            <a:r>
              <a:rPr lang="en-GB" sz="1600" dirty="0">
                <a:solidFill>
                  <a:srgbClr val="FFC000"/>
                </a:solidFill>
              </a:rPr>
              <a:t>. 4:56:767</a:t>
            </a:r>
          </a:p>
        </p:txBody>
      </p:sp>
      <p:sp>
        <p:nvSpPr>
          <p:cNvPr id="15" name="TextBox 14"/>
          <p:cNvSpPr txBox="1"/>
          <p:nvPr/>
        </p:nvSpPr>
        <p:spPr>
          <a:xfrm>
            <a:off x="1680382" y="5669906"/>
            <a:ext cx="1941178" cy="830997"/>
          </a:xfrm>
          <a:prstGeom prst="rect">
            <a:avLst/>
          </a:prstGeom>
          <a:noFill/>
        </p:spPr>
        <p:txBody>
          <a:bodyPr wrap="square" rtlCol="0">
            <a:spAutoFit/>
          </a:bodyPr>
          <a:lstStyle/>
          <a:p>
            <a:r>
              <a:rPr lang="en-GB" sz="1600" b="1" dirty="0">
                <a:solidFill>
                  <a:srgbClr val="FFC000"/>
                </a:solidFill>
              </a:rPr>
              <a:t>White Skin</a:t>
            </a:r>
          </a:p>
          <a:p>
            <a:r>
              <a:rPr lang="en-GB" sz="1600" dirty="0">
                <a:solidFill>
                  <a:srgbClr val="FFC000"/>
                </a:solidFill>
              </a:rPr>
              <a:t>Al-</a:t>
            </a:r>
            <a:r>
              <a:rPr lang="en-GB" sz="1600" dirty="0" err="1">
                <a:solidFill>
                  <a:srgbClr val="FFC000"/>
                </a:solidFill>
              </a:rPr>
              <a:t>Adab</a:t>
            </a:r>
            <a:r>
              <a:rPr lang="en-GB" sz="1600" dirty="0">
                <a:solidFill>
                  <a:srgbClr val="FFC000"/>
                </a:solidFill>
              </a:rPr>
              <a:t> </a:t>
            </a:r>
            <a:r>
              <a:rPr lang="en-GB" sz="1600" dirty="0" err="1">
                <a:solidFill>
                  <a:srgbClr val="FFC000"/>
                </a:solidFill>
              </a:rPr>
              <a:t>Mufra</a:t>
            </a:r>
            <a:r>
              <a:rPr lang="en-GB" sz="1600" dirty="0">
                <a:solidFill>
                  <a:srgbClr val="FFC000"/>
                </a:solidFill>
              </a:rPr>
              <a:t> 790:33:37</a:t>
            </a:r>
          </a:p>
        </p:txBody>
      </p:sp>
      <p:sp>
        <p:nvSpPr>
          <p:cNvPr id="16" name="TextBox 15"/>
          <p:cNvSpPr txBox="1"/>
          <p:nvPr/>
        </p:nvSpPr>
        <p:spPr>
          <a:xfrm>
            <a:off x="355221" y="2487789"/>
            <a:ext cx="1590261" cy="830997"/>
          </a:xfrm>
          <a:prstGeom prst="rect">
            <a:avLst/>
          </a:prstGeom>
          <a:noFill/>
        </p:spPr>
        <p:txBody>
          <a:bodyPr wrap="square" rtlCol="0">
            <a:spAutoFit/>
          </a:bodyPr>
          <a:lstStyle/>
          <a:p>
            <a:r>
              <a:rPr lang="en-GB" sz="1600" b="1" dirty="0">
                <a:solidFill>
                  <a:srgbClr val="FFC000"/>
                </a:solidFill>
              </a:rPr>
              <a:t>Handsome White Face</a:t>
            </a:r>
          </a:p>
          <a:p>
            <a:r>
              <a:rPr lang="en-GB" sz="1600" dirty="0">
                <a:solidFill>
                  <a:srgbClr val="FFC000"/>
                </a:solidFill>
              </a:rPr>
              <a:t>Muslim 2340</a:t>
            </a:r>
          </a:p>
        </p:txBody>
      </p:sp>
      <p:sp>
        <p:nvSpPr>
          <p:cNvPr id="17" name="TextBox 16"/>
          <p:cNvSpPr txBox="1"/>
          <p:nvPr/>
        </p:nvSpPr>
        <p:spPr>
          <a:xfrm>
            <a:off x="5695122" y="3151182"/>
            <a:ext cx="2981739" cy="1200329"/>
          </a:xfrm>
          <a:prstGeom prst="rect">
            <a:avLst/>
          </a:prstGeom>
          <a:noFill/>
        </p:spPr>
        <p:txBody>
          <a:bodyPr wrap="square" rtlCol="0">
            <a:spAutoFit/>
          </a:bodyPr>
          <a:lstStyle/>
          <a:p>
            <a:r>
              <a:rPr lang="en-GB" sz="3600" b="1" dirty="0">
                <a:solidFill>
                  <a:schemeClr val="bg1"/>
                </a:solidFill>
              </a:rPr>
              <a:t>White Man</a:t>
            </a:r>
          </a:p>
          <a:p>
            <a:r>
              <a:rPr lang="en-GB" sz="3600" dirty="0">
                <a:solidFill>
                  <a:schemeClr val="bg1"/>
                </a:solidFill>
              </a:rPr>
              <a:t>Bukhari 1:3:63</a:t>
            </a:r>
          </a:p>
        </p:txBody>
      </p:sp>
    </p:spTree>
    <p:extLst>
      <p:ext uri="{BB962C8B-B14F-4D97-AF65-F5344CB8AC3E}">
        <p14:creationId xmlns:p14="http://schemas.microsoft.com/office/powerpoint/2010/main" val="1734823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1736226" y="1659556"/>
            <a:ext cx="5671548" cy="1015663"/>
          </a:xfrm>
          <a:prstGeom prst="rect">
            <a:avLst/>
          </a:prstGeom>
          <a:noFill/>
        </p:spPr>
        <p:txBody>
          <a:bodyPr wrap="square" rtlCol="0">
            <a:spAutoFit/>
          </a:bodyPr>
          <a:lstStyle/>
          <a:p>
            <a:pPr algn="ctr"/>
            <a:r>
              <a:rPr lang="en-GB" sz="3600" u="sng" dirty="0">
                <a:solidFill>
                  <a:srgbClr val="FFC000"/>
                </a:solidFill>
              </a:rPr>
              <a:t>Appearance of Muhammad</a:t>
            </a:r>
          </a:p>
          <a:p>
            <a:pPr algn="ctr"/>
            <a:endParaRPr lang="en-GB" sz="2400" dirty="0">
              <a:solidFill>
                <a:srgbClr val="FFC000"/>
              </a:solidFill>
            </a:endParaRPr>
          </a:p>
        </p:txBody>
      </p:sp>
      <p:sp>
        <p:nvSpPr>
          <p:cNvPr id="5" name="Oval 4"/>
          <p:cNvSpPr/>
          <p:nvPr/>
        </p:nvSpPr>
        <p:spPr>
          <a:xfrm rot="704653">
            <a:off x="1948072" y="4572001"/>
            <a:ext cx="248478" cy="954156"/>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Oval 5"/>
          <p:cNvSpPr/>
          <p:nvPr/>
        </p:nvSpPr>
        <p:spPr>
          <a:xfrm rot="20980721">
            <a:off x="2562650" y="4569280"/>
            <a:ext cx="218588" cy="9596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7" name="Oval 6"/>
          <p:cNvSpPr/>
          <p:nvPr/>
        </p:nvSpPr>
        <p:spPr>
          <a:xfrm rot="17697098">
            <a:off x="3138181" y="3277217"/>
            <a:ext cx="250514" cy="75072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8" name="Oval 7"/>
          <p:cNvSpPr/>
          <p:nvPr/>
        </p:nvSpPr>
        <p:spPr>
          <a:xfrm rot="3975390">
            <a:off x="1262401" y="3424789"/>
            <a:ext cx="223171" cy="593627"/>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9" name="Oval 8"/>
          <p:cNvSpPr/>
          <p:nvPr/>
        </p:nvSpPr>
        <p:spPr>
          <a:xfrm rot="239618">
            <a:off x="2013741" y="3197055"/>
            <a:ext cx="760991" cy="139756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0" name="Oval 9"/>
          <p:cNvSpPr/>
          <p:nvPr/>
        </p:nvSpPr>
        <p:spPr>
          <a:xfrm rot="704653">
            <a:off x="2223579" y="2641895"/>
            <a:ext cx="383031" cy="47528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3" name="TextBox 12"/>
          <p:cNvSpPr txBox="1"/>
          <p:nvPr/>
        </p:nvSpPr>
        <p:spPr>
          <a:xfrm>
            <a:off x="1110790" y="5921047"/>
            <a:ext cx="2735325" cy="707886"/>
          </a:xfrm>
          <a:prstGeom prst="rect">
            <a:avLst/>
          </a:prstGeom>
          <a:noFill/>
        </p:spPr>
        <p:txBody>
          <a:bodyPr wrap="square" rtlCol="0">
            <a:spAutoFit/>
          </a:bodyPr>
          <a:lstStyle/>
          <a:p>
            <a:r>
              <a:rPr lang="en-GB" sz="2000" b="1" dirty="0">
                <a:solidFill>
                  <a:srgbClr val="FFC000"/>
                </a:solidFill>
              </a:rPr>
              <a:t>Not completely white</a:t>
            </a:r>
          </a:p>
          <a:p>
            <a:r>
              <a:rPr lang="en-GB" sz="2000" dirty="0">
                <a:solidFill>
                  <a:srgbClr val="FFC000"/>
                </a:solidFill>
              </a:rPr>
              <a:t>Bukhari 4:56:744</a:t>
            </a:r>
          </a:p>
        </p:txBody>
      </p:sp>
      <p:sp>
        <p:nvSpPr>
          <p:cNvPr id="17" name="TextBox 16"/>
          <p:cNvSpPr txBox="1"/>
          <p:nvPr/>
        </p:nvSpPr>
        <p:spPr>
          <a:xfrm>
            <a:off x="4976040" y="5713153"/>
            <a:ext cx="3826835" cy="1015663"/>
          </a:xfrm>
          <a:prstGeom prst="rect">
            <a:avLst/>
          </a:prstGeom>
          <a:noFill/>
        </p:spPr>
        <p:txBody>
          <a:bodyPr wrap="square" rtlCol="0">
            <a:spAutoFit/>
          </a:bodyPr>
          <a:lstStyle/>
          <a:p>
            <a:r>
              <a:rPr lang="en-GB" sz="2000" b="1" dirty="0">
                <a:solidFill>
                  <a:schemeClr val="bg1"/>
                </a:solidFill>
              </a:rPr>
              <a:t>Ibn Musa al-</a:t>
            </a:r>
            <a:r>
              <a:rPr lang="en-GB" sz="2000" b="1" dirty="0" err="1">
                <a:solidFill>
                  <a:schemeClr val="bg1"/>
                </a:solidFill>
              </a:rPr>
              <a:t>Yahsunbi</a:t>
            </a:r>
            <a:endParaRPr lang="en-GB" sz="2000" b="1" dirty="0">
              <a:solidFill>
                <a:schemeClr val="bg1"/>
              </a:solidFill>
            </a:endParaRPr>
          </a:p>
          <a:p>
            <a:r>
              <a:rPr lang="en-GB" sz="2000" dirty="0">
                <a:solidFill>
                  <a:schemeClr val="bg1"/>
                </a:solidFill>
              </a:rPr>
              <a:t>Anyone who says that the Prophet was black should be killed.</a:t>
            </a:r>
          </a:p>
        </p:txBody>
      </p:sp>
      <p:sp>
        <p:nvSpPr>
          <p:cNvPr id="18" name="Oval 17"/>
          <p:cNvSpPr/>
          <p:nvPr/>
        </p:nvSpPr>
        <p:spPr>
          <a:xfrm rot="704653">
            <a:off x="6165586" y="4572002"/>
            <a:ext cx="248478" cy="954156"/>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Oval 18"/>
          <p:cNvSpPr/>
          <p:nvPr/>
        </p:nvSpPr>
        <p:spPr>
          <a:xfrm rot="20980721">
            <a:off x="6780164" y="4569281"/>
            <a:ext cx="218588" cy="959600"/>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0" name="Oval 19"/>
          <p:cNvSpPr/>
          <p:nvPr/>
        </p:nvSpPr>
        <p:spPr>
          <a:xfrm rot="17697098">
            <a:off x="7355695" y="3277218"/>
            <a:ext cx="250514" cy="750720"/>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1" name="Oval 20"/>
          <p:cNvSpPr/>
          <p:nvPr/>
        </p:nvSpPr>
        <p:spPr>
          <a:xfrm rot="3975390">
            <a:off x="5479915" y="3424790"/>
            <a:ext cx="223171" cy="593627"/>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2" name="Oval 21"/>
          <p:cNvSpPr/>
          <p:nvPr/>
        </p:nvSpPr>
        <p:spPr>
          <a:xfrm rot="239618">
            <a:off x="6231255" y="3197056"/>
            <a:ext cx="760991" cy="1397563"/>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3" name="Oval 22"/>
          <p:cNvSpPr/>
          <p:nvPr/>
        </p:nvSpPr>
        <p:spPr>
          <a:xfrm rot="704653">
            <a:off x="6441093" y="2641896"/>
            <a:ext cx="383031" cy="475280"/>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4" name="Multiply 23"/>
          <p:cNvSpPr/>
          <p:nvPr/>
        </p:nvSpPr>
        <p:spPr>
          <a:xfrm>
            <a:off x="5135758" y="2021721"/>
            <a:ext cx="2993700" cy="3954893"/>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9523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p:bldP spid="17" grpId="0"/>
      <p:bldP spid="18" grpId="0" animBg="1"/>
      <p:bldP spid="19" grpId="0" animBg="1"/>
      <p:bldP spid="20" grpId="0" animBg="1"/>
      <p:bldP spid="21" grpId="0" animBg="1"/>
      <p:bldP spid="22" grpId="0" animBg="1"/>
      <p:bldP spid="23" grpId="0" animBg="1"/>
      <p:bldP spid="2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912706" y="1653941"/>
            <a:ext cx="7318585" cy="1200329"/>
          </a:xfrm>
          <a:prstGeom prst="rect">
            <a:avLst/>
          </a:prstGeom>
          <a:noFill/>
        </p:spPr>
        <p:txBody>
          <a:bodyPr wrap="square" rtlCol="0">
            <a:spAutoFit/>
          </a:bodyPr>
          <a:lstStyle/>
          <a:p>
            <a:pPr algn="ctr"/>
            <a:r>
              <a:rPr lang="en-GB" sz="3600" u="sng" dirty="0">
                <a:solidFill>
                  <a:srgbClr val="FFC000"/>
                </a:solidFill>
              </a:rPr>
              <a:t>Pre-Islamic Views on Colour</a:t>
            </a:r>
          </a:p>
          <a:p>
            <a:pPr algn="ctr"/>
            <a:endParaRPr lang="en-GB" sz="3600" dirty="0">
              <a:solidFill>
                <a:srgbClr val="FFC000"/>
              </a:solidFill>
            </a:endParaRPr>
          </a:p>
        </p:txBody>
      </p:sp>
      <p:sp>
        <p:nvSpPr>
          <p:cNvPr id="5" name="TextBox 4"/>
          <p:cNvSpPr txBox="1"/>
          <p:nvPr/>
        </p:nvSpPr>
        <p:spPr>
          <a:xfrm>
            <a:off x="912705" y="2857798"/>
            <a:ext cx="5772462" cy="523220"/>
          </a:xfrm>
          <a:prstGeom prst="rect">
            <a:avLst/>
          </a:prstGeom>
          <a:noFill/>
        </p:spPr>
        <p:txBody>
          <a:bodyPr wrap="square" rtlCol="0">
            <a:spAutoFit/>
          </a:bodyPr>
          <a:lstStyle/>
          <a:p>
            <a:r>
              <a:rPr lang="en-GB" sz="2800" b="1" dirty="0">
                <a:solidFill>
                  <a:schemeClr val="bg1"/>
                </a:solidFill>
              </a:rPr>
              <a:t>Pre-Islamic Literature</a:t>
            </a:r>
            <a:endParaRPr lang="en-GB" sz="2800" dirty="0">
              <a:solidFill>
                <a:schemeClr val="bg1"/>
              </a:solidFill>
            </a:endParaRPr>
          </a:p>
        </p:txBody>
      </p:sp>
      <p:sp>
        <p:nvSpPr>
          <p:cNvPr id="9" name="Rectangle 2"/>
          <p:cNvSpPr>
            <a:spLocks noChangeArrowheads="1"/>
          </p:cNvSpPr>
          <p:nvPr/>
        </p:nvSpPr>
        <p:spPr bwMode="auto">
          <a:xfrm>
            <a:off x="912705" y="3986844"/>
            <a:ext cx="750370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000" dirty="0">
                <a:solidFill>
                  <a:schemeClr val="bg1"/>
                </a:solidFill>
              </a:rPr>
              <a:t>“The Arabs…sometimes describe themselves as black </a:t>
            </a:r>
            <a:r>
              <a:rPr lang="en-GB" sz="2000" b="1" dirty="0">
                <a:solidFill>
                  <a:srgbClr val="FFC000"/>
                </a:solidFill>
              </a:rPr>
              <a:t>in contrast </a:t>
            </a:r>
            <a:r>
              <a:rPr lang="en-GB" sz="2000" dirty="0">
                <a:solidFill>
                  <a:schemeClr val="bg1"/>
                </a:solidFill>
              </a:rPr>
              <a:t>to Persians, who are red, but at other times as red or white in contrast with Africans, who are black. The characteristic colour of the Bedouin is variously stated as olive or brown”.</a:t>
            </a:r>
          </a:p>
          <a:p>
            <a:pPr lvl="0" algn="just" defTabSz="914400" eaLnBrk="0" fontAlgn="base" hangingPunct="0">
              <a:spcBef>
                <a:spcPct val="0"/>
              </a:spcBef>
              <a:spcAft>
                <a:spcPct val="0"/>
              </a:spcAft>
            </a:pPr>
            <a:endParaRPr lang="en-GB" sz="2000" dirty="0">
              <a:solidFill>
                <a:schemeClr val="bg1"/>
              </a:solidFill>
            </a:endParaRPr>
          </a:p>
          <a:p>
            <a:pPr lvl="0" algn="just" defTabSz="914400" eaLnBrk="0" fontAlgn="base" hangingPunct="0">
              <a:spcBef>
                <a:spcPct val="0"/>
              </a:spcBef>
              <a:spcAft>
                <a:spcPct val="0"/>
              </a:spcAft>
            </a:pPr>
            <a:r>
              <a:rPr lang="en-GB" dirty="0">
                <a:solidFill>
                  <a:schemeClr val="bg1"/>
                </a:solidFill>
              </a:rPr>
              <a:t>[Bernard Lewis “Race and Slavery in the Middle East”, p. 22]</a:t>
            </a:r>
          </a:p>
        </p:txBody>
      </p:sp>
    </p:spTree>
    <p:extLst>
      <p:ext uri="{BB962C8B-B14F-4D97-AF65-F5344CB8AC3E}">
        <p14:creationId xmlns:p14="http://schemas.microsoft.com/office/powerpoint/2010/main" val="3083627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89"/>
            <a:ext cx="9144000" cy="7013320"/>
          </a:xfrm>
          <a:prstGeom prst="rect">
            <a:avLst/>
          </a:prstGeom>
        </p:spPr>
      </p:pic>
      <p:sp>
        <p:nvSpPr>
          <p:cNvPr id="2" name="TextBox 1"/>
          <p:cNvSpPr txBox="1"/>
          <p:nvPr/>
        </p:nvSpPr>
        <p:spPr>
          <a:xfrm>
            <a:off x="1736226" y="1653941"/>
            <a:ext cx="5671548" cy="1138773"/>
          </a:xfrm>
          <a:prstGeom prst="rect">
            <a:avLst/>
          </a:prstGeom>
          <a:noFill/>
        </p:spPr>
        <p:txBody>
          <a:bodyPr wrap="square" rtlCol="0">
            <a:spAutoFit/>
          </a:bodyPr>
          <a:lstStyle/>
          <a:p>
            <a:pPr algn="ctr"/>
            <a:r>
              <a:rPr lang="en-GB" sz="4000" dirty="0">
                <a:solidFill>
                  <a:srgbClr val="FFC000"/>
                </a:solidFill>
              </a:rPr>
              <a:t>Treatment of Slaves</a:t>
            </a:r>
          </a:p>
          <a:p>
            <a:pPr algn="ctr"/>
            <a:r>
              <a:rPr lang="en-GB" sz="2800" dirty="0">
                <a:solidFill>
                  <a:srgbClr val="FFC000"/>
                </a:solidFill>
              </a:rPr>
              <a:t>Colourism</a:t>
            </a:r>
            <a:endParaRPr lang="en-GB" sz="4000" dirty="0">
              <a:solidFill>
                <a:srgbClr val="FFC000"/>
              </a:solidFill>
            </a:endParaRPr>
          </a:p>
        </p:txBody>
      </p:sp>
      <p:sp>
        <p:nvSpPr>
          <p:cNvPr id="3" name="TextBox 2"/>
          <p:cNvSpPr txBox="1"/>
          <p:nvPr/>
        </p:nvSpPr>
        <p:spPr>
          <a:xfrm>
            <a:off x="2693989" y="7253295"/>
            <a:ext cx="3196677" cy="769441"/>
          </a:xfrm>
          <a:prstGeom prst="rect">
            <a:avLst/>
          </a:prstGeom>
          <a:noFill/>
        </p:spPr>
        <p:txBody>
          <a:bodyPr wrap="square" rtlCol="0">
            <a:spAutoFit/>
          </a:bodyPr>
          <a:lstStyle/>
          <a:p>
            <a:pPr algn="ctr"/>
            <a:endParaRPr lang="en-GB" sz="4400" i="1" dirty="0"/>
          </a:p>
        </p:txBody>
      </p:sp>
      <p:sp>
        <p:nvSpPr>
          <p:cNvPr id="6" name="Rectangle 1"/>
          <p:cNvSpPr>
            <a:spLocks noChangeArrowheads="1"/>
          </p:cNvSpPr>
          <p:nvPr/>
        </p:nvSpPr>
        <p:spPr bwMode="auto">
          <a:xfrm>
            <a:off x="718029" y="2826131"/>
            <a:ext cx="770794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rPr>
              <a:t>Bernard Lewis</a:t>
            </a:r>
            <a:r>
              <a:rPr kumimoji="0" lang="en-US" altLang="en-US" sz="2000" b="1" i="0" u="none" strike="noStrike" cap="none" normalizeH="0" baseline="0" dirty="0">
                <a:ln>
                  <a:noFill/>
                </a:ln>
                <a:solidFill>
                  <a:schemeClr val="bg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rPr>
              <a:t>“During</a:t>
            </a:r>
            <a:r>
              <a:rPr kumimoji="0" lang="en-US" altLang="en-US" sz="2000" b="0" i="0" u="none" strike="noStrike" cap="none" normalizeH="0" dirty="0">
                <a:ln>
                  <a:noFill/>
                </a:ln>
                <a:solidFill>
                  <a:schemeClr val="bg1"/>
                </a:solidFill>
                <a:effectLst/>
              </a:rPr>
              <a:t> the period </a:t>
            </a:r>
            <a:r>
              <a:rPr kumimoji="0" lang="en-US" altLang="en-US" sz="2000" b="1" i="0" u="none" strike="noStrike" cap="none" normalizeH="0" dirty="0">
                <a:ln>
                  <a:noFill/>
                </a:ln>
                <a:solidFill>
                  <a:srgbClr val="FFC000"/>
                </a:solidFill>
                <a:effectLst/>
              </a:rPr>
              <a:t>immediately following the death of the Prophet in 632 AD</a:t>
            </a:r>
            <a:r>
              <a:rPr kumimoji="0" lang="en-US" altLang="en-US" sz="2000" b="0" i="0" u="none" strike="noStrike" cap="none" normalizeH="0" dirty="0">
                <a:ln>
                  <a:noFill/>
                </a:ln>
                <a:solidFill>
                  <a:schemeClr val="bg1"/>
                </a:solidFill>
                <a:effectLst/>
              </a:rPr>
              <a:t> the great Islamic conquests took the new faith to vast areas of Asia and also </a:t>
            </a:r>
            <a:r>
              <a:rPr lang="en-US" altLang="en-US" sz="2000" dirty="0">
                <a:solidFill>
                  <a:schemeClr val="bg1"/>
                </a:solidFill>
              </a:rPr>
              <a:t>to</a:t>
            </a:r>
            <a:r>
              <a:rPr kumimoji="0" lang="en-US" altLang="en-US" sz="2000" b="0" i="0" u="none" strike="noStrike" cap="none" normalizeH="0" dirty="0">
                <a:ln>
                  <a:noFill/>
                </a:ln>
                <a:solidFill>
                  <a:schemeClr val="bg1"/>
                </a:solidFill>
                <a:effectLst/>
              </a:rPr>
              <a:t> Africa. A </a:t>
            </a:r>
            <a:r>
              <a:rPr kumimoji="0" lang="en-US" altLang="en-US" sz="2000" b="1" i="0" u="none" strike="noStrike" cap="none" normalizeH="0" dirty="0">
                <a:ln>
                  <a:noFill/>
                </a:ln>
                <a:solidFill>
                  <a:srgbClr val="FFC000"/>
                </a:solidFill>
                <a:effectLst/>
              </a:rPr>
              <a:t>new situation was created</a:t>
            </a:r>
            <a:r>
              <a:rPr kumimoji="0" lang="en-US" altLang="en-US" sz="2000" b="0" i="0" u="none" strike="noStrike" cap="none" normalizeH="0" dirty="0">
                <a:ln>
                  <a:noFill/>
                </a:ln>
                <a:solidFill>
                  <a:schemeClr val="bg1"/>
                </a:solidFill>
                <a:effectLst/>
              </a:rPr>
              <a:t>, and many changes can be observed in the literature of the time.”</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aseline="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dirty="0">
                <a:solidFill>
                  <a:schemeClr val="bg1"/>
                </a:solidFill>
              </a:rPr>
              <a:t>“The first of these is the </a:t>
            </a:r>
            <a:r>
              <a:rPr lang="en-US" altLang="en-US" sz="2000" b="1" dirty="0">
                <a:solidFill>
                  <a:srgbClr val="FFC000"/>
                </a:solidFill>
              </a:rPr>
              <a:t>narrowing, specializing, and fixing of </a:t>
            </a:r>
            <a:r>
              <a:rPr lang="en-US" altLang="en-US" sz="2000" b="1" dirty="0" err="1">
                <a:solidFill>
                  <a:srgbClr val="FFC000"/>
                </a:solidFill>
              </a:rPr>
              <a:t>colour</a:t>
            </a:r>
            <a:r>
              <a:rPr lang="en-US" altLang="en-US" sz="2000" b="1" dirty="0">
                <a:solidFill>
                  <a:srgbClr val="FFC000"/>
                </a:solidFill>
              </a:rPr>
              <a:t> terms applied to human beings</a:t>
            </a:r>
            <a:r>
              <a:rPr lang="en-US" altLang="en-US" sz="2000" dirty="0">
                <a:solidFill>
                  <a:schemeClr val="bg1"/>
                </a:solidFill>
              </a:rPr>
              <a:t>. In time, almost all disappear apart from “black”, “red”, and “white”; and these become ethnic and absolute instead of personal and relative….”</a:t>
            </a:r>
            <a:endParaRPr kumimoji="0" lang="en-US" altLang="en-US" sz="14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4085679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89"/>
            <a:ext cx="9144000" cy="7013320"/>
          </a:xfrm>
          <a:prstGeom prst="rect">
            <a:avLst/>
          </a:prstGeom>
        </p:spPr>
      </p:pic>
      <p:sp>
        <p:nvSpPr>
          <p:cNvPr id="2" name="TextBox 1"/>
          <p:cNvSpPr txBox="1"/>
          <p:nvPr/>
        </p:nvSpPr>
        <p:spPr>
          <a:xfrm>
            <a:off x="1736226" y="1653941"/>
            <a:ext cx="5671548" cy="1138773"/>
          </a:xfrm>
          <a:prstGeom prst="rect">
            <a:avLst/>
          </a:prstGeom>
          <a:noFill/>
        </p:spPr>
        <p:txBody>
          <a:bodyPr wrap="square" rtlCol="0">
            <a:spAutoFit/>
          </a:bodyPr>
          <a:lstStyle/>
          <a:p>
            <a:pPr algn="ctr"/>
            <a:r>
              <a:rPr lang="en-GB" sz="4000" dirty="0">
                <a:solidFill>
                  <a:srgbClr val="FFC000"/>
                </a:solidFill>
              </a:rPr>
              <a:t>Treatment of Slaves</a:t>
            </a:r>
          </a:p>
          <a:p>
            <a:pPr algn="ctr"/>
            <a:r>
              <a:rPr lang="en-GB" sz="2800" dirty="0">
                <a:solidFill>
                  <a:srgbClr val="FFC000"/>
                </a:solidFill>
              </a:rPr>
              <a:t>Colourism</a:t>
            </a:r>
            <a:endParaRPr lang="en-GB" sz="4000" dirty="0">
              <a:solidFill>
                <a:srgbClr val="FFC000"/>
              </a:solidFill>
            </a:endParaRPr>
          </a:p>
        </p:txBody>
      </p:sp>
      <p:sp>
        <p:nvSpPr>
          <p:cNvPr id="3" name="TextBox 2"/>
          <p:cNvSpPr txBox="1"/>
          <p:nvPr/>
        </p:nvSpPr>
        <p:spPr>
          <a:xfrm>
            <a:off x="2693989" y="7253295"/>
            <a:ext cx="3196677" cy="769441"/>
          </a:xfrm>
          <a:prstGeom prst="rect">
            <a:avLst/>
          </a:prstGeom>
          <a:noFill/>
        </p:spPr>
        <p:txBody>
          <a:bodyPr wrap="square" rtlCol="0">
            <a:spAutoFit/>
          </a:bodyPr>
          <a:lstStyle/>
          <a:p>
            <a:pPr algn="ctr"/>
            <a:endParaRPr lang="en-GB" sz="4400" i="1" dirty="0"/>
          </a:p>
        </p:txBody>
      </p:sp>
      <p:sp>
        <p:nvSpPr>
          <p:cNvPr id="6" name="Rectangle 1"/>
          <p:cNvSpPr>
            <a:spLocks noChangeArrowheads="1"/>
          </p:cNvSpPr>
          <p:nvPr/>
        </p:nvSpPr>
        <p:spPr bwMode="auto">
          <a:xfrm>
            <a:off x="718029" y="3380130"/>
            <a:ext cx="7707941"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rPr>
              <a:t>Bernard Lewis</a:t>
            </a:r>
            <a:r>
              <a:rPr kumimoji="0" lang="en-US" altLang="en-US" sz="2000" b="1" i="0" u="none" strike="noStrike" cap="none" normalizeH="0" baseline="0" dirty="0">
                <a:ln>
                  <a:noFill/>
                </a:ln>
                <a:solidFill>
                  <a:schemeClr val="bg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rPr>
              <a:t>“…Together with this specialization and fixing of </a:t>
            </a:r>
            <a:r>
              <a:rPr kumimoji="0" lang="en-US" altLang="en-US" sz="2000" b="0" i="0" u="none" strike="noStrike" cap="none" normalizeH="0" baseline="0" dirty="0" err="1">
                <a:ln>
                  <a:noFill/>
                </a:ln>
                <a:solidFill>
                  <a:schemeClr val="bg1"/>
                </a:solidFill>
                <a:effectLst/>
              </a:rPr>
              <a:t>colour</a:t>
            </a:r>
            <a:r>
              <a:rPr kumimoji="0" lang="en-US" altLang="en-US" sz="2000" b="0" i="0" u="none" strike="noStrike" cap="none" normalizeH="0" baseline="0" dirty="0">
                <a:ln>
                  <a:noFill/>
                </a:ln>
                <a:solidFill>
                  <a:schemeClr val="bg1"/>
                </a:solidFill>
                <a:effectLst/>
              </a:rPr>
              <a:t> terms comes a </a:t>
            </a:r>
            <a:r>
              <a:rPr kumimoji="0" lang="en-US" altLang="en-US" sz="2000" b="1" i="0" u="none" strike="noStrike" cap="none" normalizeH="0" baseline="0" dirty="0">
                <a:ln>
                  <a:noFill/>
                </a:ln>
                <a:solidFill>
                  <a:srgbClr val="FFC000"/>
                </a:solidFill>
                <a:effectLst/>
              </a:rPr>
              <a:t>very clea</a:t>
            </a:r>
            <a:r>
              <a:rPr lang="en-US" altLang="en-US" sz="2000" b="1" dirty="0">
                <a:solidFill>
                  <a:srgbClr val="FFC000"/>
                </a:solidFill>
              </a:rPr>
              <a:t>r connotation of inferiority attached </a:t>
            </a:r>
            <a:r>
              <a:rPr lang="en-US" altLang="en-US" sz="2000" dirty="0">
                <a:solidFill>
                  <a:schemeClr val="bg1"/>
                </a:solidFill>
              </a:rPr>
              <a:t>to darker and more specifically black skins.”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endParaRPr>
          </a:p>
          <a:p>
            <a:pPr algn="just" defTabSz="914400" eaLnBrk="0" fontAlgn="base" hangingPunct="0">
              <a:spcBef>
                <a:spcPct val="0"/>
              </a:spcBef>
              <a:spcAft>
                <a:spcPct val="0"/>
              </a:spcAft>
            </a:pPr>
            <a:r>
              <a:rPr lang="en-US" sz="1400" dirty="0">
                <a:solidFill>
                  <a:schemeClr val="bg1"/>
                </a:solidFill>
              </a:rPr>
              <a:t>“Race and Slavery in the Middle East – An Historical Enquiry”, </a:t>
            </a:r>
            <a:r>
              <a:rPr lang="en-US" sz="1400" dirty="0" err="1">
                <a:solidFill>
                  <a:schemeClr val="bg1"/>
                </a:solidFill>
              </a:rPr>
              <a:t>pg</a:t>
            </a:r>
            <a:r>
              <a:rPr lang="en-US" sz="1400" dirty="0">
                <a:solidFill>
                  <a:schemeClr val="bg1"/>
                </a:solidFill>
              </a:rPr>
              <a:t> 26]</a:t>
            </a:r>
            <a:endParaRPr lang="en-GB" sz="14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593308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1817972"/>
            <a:ext cx="7860146" cy="3416320"/>
          </a:xfrm>
          <a:prstGeom prst="rect">
            <a:avLst/>
          </a:prstGeom>
          <a:noFill/>
        </p:spPr>
        <p:txBody>
          <a:bodyPr wrap="square" rtlCol="0">
            <a:spAutoFit/>
          </a:bodyPr>
          <a:lstStyle/>
          <a:p>
            <a:pPr algn="ctr"/>
            <a:r>
              <a:rPr lang="en-GB" sz="7200" i="1" dirty="0"/>
              <a:t>Colourism in early African Muslim literature</a:t>
            </a:r>
            <a:endParaRPr lang="en-GB" sz="7200" dirty="0">
              <a:solidFill>
                <a:srgbClr val="0070C0"/>
              </a:solidFill>
            </a:endParaRPr>
          </a:p>
        </p:txBody>
      </p:sp>
    </p:spTree>
    <p:extLst>
      <p:ext uri="{BB962C8B-B14F-4D97-AF65-F5344CB8AC3E}">
        <p14:creationId xmlns:p14="http://schemas.microsoft.com/office/powerpoint/2010/main" val="1181235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6858000"/>
          </a:xfrm>
          <a:prstGeom prst="rect">
            <a:avLst/>
          </a:prstGeom>
        </p:spPr>
      </p:pic>
      <p:sp>
        <p:nvSpPr>
          <p:cNvPr id="2" name="TextBox 1"/>
          <p:cNvSpPr txBox="1"/>
          <p:nvPr/>
        </p:nvSpPr>
        <p:spPr>
          <a:xfrm>
            <a:off x="704538" y="1933770"/>
            <a:ext cx="7405792" cy="1446550"/>
          </a:xfrm>
          <a:prstGeom prst="rect">
            <a:avLst/>
          </a:prstGeom>
          <a:noFill/>
        </p:spPr>
        <p:txBody>
          <a:bodyPr wrap="square" rtlCol="0">
            <a:spAutoFit/>
          </a:bodyPr>
          <a:lstStyle/>
          <a:p>
            <a:r>
              <a:rPr lang="en-GB" sz="4400" b="1" dirty="0">
                <a:solidFill>
                  <a:srgbClr val="FFC000"/>
                </a:solidFill>
              </a:rPr>
              <a:t>Classical Definitions</a:t>
            </a:r>
          </a:p>
          <a:p>
            <a:r>
              <a:rPr lang="en-GB" sz="4400" b="1" dirty="0">
                <a:solidFill>
                  <a:srgbClr val="FFC000"/>
                </a:solidFill>
              </a:rPr>
              <a:t>Aristotle &amp; Roman Private Law</a:t>
            </a:r>
          </a:p>
        </p:txBody>
      </p:sp>
      <p:sp>
        <p:nvSpPr>
          <p:cNvPr id="3" name="TextBox 2"/>
          <p:cNvSpPr txBox="1"/>
          <p:nvPr/>
        </p:nvSpPr>
        <p:spPr>
          <a:xfrm>
            <a:off x="704538" y="3259802"/>
            <a:ext cx="7846338" cy="3631763"/>
          </a:xfrm>
          <a:prstGeom prst="rect">
            <a:avLst/>
          </a:prstGeom>
          <a:noFill/>
        </p:spPr>
        <p:txBody>
          <a:bodyPr wrap="square" rtlCol="0">
            <a:spAutoFit/>
          </a:bodyPr>
          <a:lstStyle/>
          <a:p>
            <a:pPr algn="ctr"/>
            <a:endParaRPr lang="en-GB" sz="4400" i="1" dirty="0">
              <a:solidFill>
                <a:schemeClr val="bg1"/>
              </a:solidFill>
            </a:endParaRPr>
          </a:p>
          <a:p>
            <a:pPr algn="ctr"/>
            <a:r>
              <a:rPr lang="en-GB" sz="4400" i="1" dirty="0">
                <a:solidFill>
                  <a:schemeClr val="bg1"/>
                </a:solidFill>
              </a:rPr>
              <a:t>“Slaves… property, essentially no different than a farm implement or domesticated animal.”</a:t>
            </a:r>
          </a:p>
          <a:p>
            <a:pPr algn="ctr"/>
            <a:endParaRPr lang="en-GB" sz="3200" i="1" dirty="0">
              <a:solidFill>
                <a:schemeClr val="bg1"/>
              </a:solidFill>
            </a:endParaRPr>
          </a:p>
          <a:p>
            <a:pPr algn="ctr"/>
            <a:r>
              <a:rPr lang="en-GB" i="1" dirty="0" err="1">
                <a:solidFill>
                  <a:schemeClr val="bg1"/>
                </a:solidFill>
              </a:rPr>
              <a:t>Harrill</a:t>
            </a:r>
            <a:r>
              <a:rPr lang="en-GB" i="1" dirty="0">
                <a:solidFill>
                  <a:schemeClr val="bg1"/>
                </a:solidFill>
              </a:rPr>
              <a:t>. J, “The Manumission of Slaves in Early Christianity”, p14</a:t>
            </a:r>
            <a:endParaRPr lang="en-GB" sz="900" dirty="0"/>
          </a:p>
        </p:txBody>
      </p:sp>
    </p:spTree>
    <p:extLst>
      <p:ext uri="{BB962C8B-B14F-4D97-AF65-F5344CB8AC3E}">
        <p14:creationId xmlns:p14="http://schemas.microsoft.com/office/powerpoint/2010/main" val="3112969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8488" y="1675904"/>
            <a:ext cx="8043314" cy="4278094"/>
          </a:xfrm>
          <a:prstGeom prst="rect">
            <a:avLst/>
          </a:prstGeom>
          <a:noFill/>
        </p:spPr>
        <p:txBody>
          <a:bodyPr wrap="square" rtlCol="0">
            <a:spAutoFit/>
          </a:bodyPr>
          <a:lstStyle/>
          <a:p>
            <a:pPr lvl="1"/>
            <a:r>
              <a:rPr lang="en-GB" sz="2400" b="1" dirty="0"/>
              <a:t>African Origin Poet, </a:t>
            </a:r>
            <a:r>
              <a:rPr lang="en-GB" sz="2400" b="1" dirty="0" err="1"/>
              <a:t>Suhaym</a:t>
            </a:r>
            <a:r>
              <a:rPr lang="en-GB" sz="2400" b="1" dirty="0"/>
              <a:t> – 660 AD</a:t>
            </a:r>
          </a:p>
          <a:p>
            <a:pPr lvl="1" algn="just"/>
            <a:endParaRPr lang="en-GB" sz="2200" b="1" dirty="0"/>
          </a:p>
          <a:p>
            <a:pPr lvl="1" algn="ctr"/>
            <a:r>
              <a:rPr lang="en-GB" sz="2400" dirty="0"/>
              <a:t>“If my colour were pink, women would love me</a:t>
            </a:r>
          </a:p>
          <a:p>
            <a:pPr lvl="1" algn="ctr"/>
            <a:r>
              <a:rPr lang="en-GB" sz="2400" dirty="0"/>
              <a:t>But the Lord has marred me with blackness”</a:t>
            </a:r>
          </a:p>
          <a:p>
            <a:pPr lvl="1" algn="ctr"/>
            <a:endParaRPr lang="en-GB" sz="2400" dirty="0"/>
          </a:p>
          <a:p>
            <a:pPr lvl="1" algn="ctr"/>
            <a:r>
              <a:rPr lang="en-GB" sz="2400" dirty="0"/>
              <a:t>“Though I am a slave my soul is nobly free</a:t>
            </a:r>
          </a:p>
          <a:p>
            <a:pPr lvl="1" algn="ctr"/>
            <a:r>
              <a:rPr lang="en-GB" sz="2400" dirty="0"/>
              <a:t>Though I am black of colour my character is white”</a:t>
            </a:r>
          </a:p>
          <a:p>
            <a:pPr lvl="1" algn="ctr"/>
            <a:endParaRPr lang="en-GB" sz="2400" dirty="0"/>
          </a:p>
          <a:p>
            <a:pPr lvl="1" algn="ctr"/>
            <a:r>
              <a:rPr lang="en-GB" sz="2400" dirty="0"/>
              <a:t>“I am covered with a black garment, but under it there</a:t>
            </a:r>
          </a:p>
          <a:p>
            <a:pPr lvl="1" algn="ctr"/>
            <a:r>
              <a:rPr lang="en-GB" sz="2400" dirty="0"/>
              <a:t>is a lustrous garment with white skirts”</a:t>
            </a:r>
          </a:p>
          <a:p>
            <a:pPr lvl="1" algn="just"/>
            <a:endParaRPr lang="en-GB" sz="1600" i="1" dirty="0"/>
          </a:p>
          <a:p>
            <a:pPr lvl="1" algn="just"/>
            <a:r>
              <a:rPr lang="en-GB" sz="1600" i="1" dirty="0"/>
              <a:t>[</a:t>
            </a:r>
            <a:r>
              <a:rPr lang="en-GB" sz="1600" i="1" dirty="0" err="1"/>
              <a:t>Suhaym</a:t>
            </a:r>
            <a:r>
              <a:rPr lang="en-GB" sz="1600" i="1" dirty="0"/>
              <a:t>, </a:t>
            </a:r>
            <a:r>
              <a:rPr lang="en-GB" sz="1600" i="1" dirty="0" err="1"/>
              <a:t>Diwan</a:t>
            </a:r>
            <a:r>
              <a:rPr lang="en-GB" sz="1600" i="1" dirty="0"/>
              <a:t> p, 69]</a:t>
            </a:r>
            <a:endParaRPr lang="en-GB" sz="2400" i="1" dirty="0"/>
          </a:p>
        </p:txBody>
      </p:sp>
      <p:sp>
        <p:nvSpPr>
          <p:cNvPr id="3" name="TextBox 2"/>
          <p:cNvSpPr txBox="1"/>
          <p:nvPr/>
        </p:nvSpPr>
        <p:spPr>
          <a:xfrm>
            <a:off x="748145" y="370086"/>
            <a:ext cx="7860146" cy="1077218"/>
          </a:xfrm>
          <a:prstGeom prst="rect">
            <a:avLst/>
          </a:prstGeom>
          <a:noFill/>
        </p:spPr>
        <p:txBody>
          <a:bodyPr wrap="square" rtlCol="0">
            <a:spAutoFit/>
          </a:bodyPr>
          <a:lstStyle/>
          <a:p>
            <a:pPr algn="ctr"/>
            <a:r>
              <a:rPr lang="en-GB" sz="3200" b="1" dirty="0">
                <a:solidFill>
                  <a:srgbClr val="0070C0"/>
                </a:solidFill>
              </a:rPr>
              <a:t>Attitudes in Literature</a:t>
            </a:r>
          </a:p>
          <a:p>
            <a:pPr algn="ctr"/>
            <a:r>
              <a:rPr lang="en-GB" sz="3200" b="1" dirty="0">
                <a:solidFill>
                  <a:srgbClr val="0070C0"/>
                </a:solidFill>
              </a:rPr>
              <a:t>Early Islamic Period</a:t>
            </a:r>
          </a:p>
        </p:txBody>
      </p:sp>
    </p:spTree>
    <p:extLst>
      <p:ext uri="{BB962C8B-B14F-4D97-AF65-F5344CB8AC3E}">
        <p14:creationId xmlns:p14="http://schemas.microsoft.com/office/powerpoint/2010/main" val="200712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8488" y="2059394"/>
            <a:ext cx="8043314" cy="3477875"/>
          </a:xfrm>
          <a:prstGeom prst="rect">
            <a:avLst/>
          </a:prstGeom>
          <a:noFill/>
        </p:spPr>
        <p:txBody>
          <a:bodyPr wrap="square" rtlCol="0">
            <a:spAutoFit/>
          </a:bodyPr>
          <a:lstStyle/>
          <a:p>
            <a:pPr lvl="1"/>
            <a:r>
              <a:rPr lang="en-GB" sz="2200" b="1" dirty="0"/>
              <a:t>Black Poet, Abu </a:t>
            </a:r>
            <a:r>
              <a:rPr lang="en-GB" sz="2200" b="1" dirty="0" err="1"/>
              <a:t>Dulama</a:t>
            </a:r>
            <a:r>
              <a:rPr lang="en-GB" sz="2200" b="1" dirty="0"/>
              <a:t> “Father of Blackness” – 776 AD </a:t>
            </a:r>
            <a:r>
              <a:rPr lang="en-GB" sz="2000" dirty="0"/>
              <a:t>[Probably the best known early black poet in Arabic. A Slave who became a court jester of the 1</a:t>
            </a:r>
            <a:r>
              <a:rPr lang="en-GB" sz="2000" baseline="30000" dirty="0"/>
              <a:t>st</a:t>
            </a:r>
            <a:r>
              <a:rPr lang="en-GB" sz="2000" dirty="0"/>
              <a:t> Abbasid caliphs]</a:t>
            </a:r>
          </a:p>
          <a:p>
            <a:pPr lvl="1" algn="ctr"/>
            <a:endParaRPr lang="en-GB" sz="2200" b="1" dirty="0"/>
          </a:p>
          <a:p>
            <a:pPr lvl="1" algn="ctr"/>
            <a:r>
              <a:rPr lang="en-GB" sz="2400" dirty="0"/>
              <a:t>“We are alike in colour; our faces are black and</a:t>
            </a:r>
          </a:p>
          <a:p>
            <a:pPr lvl="1" algn="ctr"/>
            <a:r>
              <a:rPr lang="en-GB" sz="2400" dirty="0"/>
              <a:t>Ugly, our names are shameful.”</a:t>
            </a:r>
          </a:p>
          <a:p>
            <a:pPr lvl="1" algn="just"/>
            <a:endParaRPr lang="en-GB" sz="2400" dirty="0"/>
          </a:p>
          <a:p>
            <a:pPr lvl="1" algn="just"/>
            <a:endParaRPr lang="en-GB" sz="2400" dirty="0"/>
          </a:p>
          <a:p>
            <a:pPr lvl="1" algn="just"/>
            <a:r>
              <a:rPr lang="en-GB" sz="1600" i="1" dirty="0"/>
              <a:t>[Mohammed Ben </a:t>
            </a:r>
            <a:r>
              <a:rPr lang="en-GB" sz="1600" i="1" dirty="0" err="1"/>
              <a:t>Cheneb</a:t>
            </a:r>
            <a:r>
              <a:rPr lang="en-GB" sz="1600" i="1" dirty="0"/>
              <a:t>, Abu </a:t>
            </a:r>
            <a:r>
              <a:rPr lang="en-GB" sz="1600" i="1" dirty="0" err="1"/>
              <a:t>Dolama</a:t>
            </a:r>
            <a:r>
              <a:rPr lang="en-GB" sz="1600" i="1" dirty="0"/>
              <a:t>, </a:t>
            </a:r>
            <a:r>
              <a:rPr lang="en-GB" sz="1600" i="1" dirty="0" err="1"/>
              <a:t>poete</a:t>
            </a:r>
            <a:r>
              <a:rPr lang="en-GB" sz="1600" i="1" dirty="0"/>
              <a:t> </a:t>
            </a:r>
            <a:r>
              <a:rPr lang="en-GB" sz="1600" i="1" dirty="0" err="1"/>
              <a:t>bouffon</a:t>
            </a:r>
            <a:r>
              <a:rPr lang="en-GB" sz="1600" i="1" dirty="0"/>
              <a:t> de la </a:t>
            </a:r>
            <a:r>
              <a:rPr lang="en-GB" sz="1600" i="1" dirty="0" err="1"/>
              <a:t>cour</a:t>
            </a:r>
            <a:r>
              <a:rPr lang="en-GB" sz="1600" i="1" dirty="0"/>
              <a:t> des premiers </a:t>
            </a:r>
            <a:r>
              <a:rPr lang="en-GB" sz="1600" i="1" dirty="0" err="1"/>
              <a:t>calies</a:t>
            </a:r>
            <a:r>
              <a:rPr lang="en-GB" sz="1600" i="1" dirty="0"/>
              <a:t> </a:t>
            </a:r>
            <a:r>
              <a:rPr lang="en-GB" sz="1600" i="1" dirty="0" err="1"/>
              <a:t>abbasides</a:t>
            </a:r>
            <a:r>
              <a:rPr lang="en-GB" sz="1600" i="1" dirty="0"/>
              <a:t> (Algiers, 1992), pp 35, 136]</a:t>
            </a:r>
          </a:p>
        </p:txBody>
      </p:sp>
      <p:sp>
        <p:nvSpPr>
          <p:cNvPr id="3" name="TextBox 2"/>
          <p:cNvSpPr txBox="1"/>
          <p:nvPr/>
        </p:nvSpPr>
        <p:spPr>
          <a:xfrm>
            <a:off x="748145" y="370086"/>
            <a:ext cx="7860146" cy="1077218"/>
          </a:xfrm>
          <a:prstGeom prst="rect">
            <a:avLst/>
          </a:prstGeom>
          <a:noFill/>
        </p:spPr>
        <p:txBody>
          <a:bodyPr wrap="square" rtlCol="0">
            <a:spAutoFit/>
          </a:bodyPr>
          <a:lstStyle/>
          <a:p>
            <a:pPr algn="ctr"/>
            <a:r>
              <a:rPr lang="en-GB" sz="3200" b="1" dirty="0">
                <a:solidFill>
                  <a:srgbClr val="0070C0"/>
                </a:solidFill>
              </a:rPr>
              <a:t>Attitudes in Literature</a:t>
            </a:r>
          </a:p>
          <a:p>
            <a:pPr algn="ctr"/>
            <a:r>
              <a:rPr lang="en-GB" sz="3200" b="1" dirty="0">
                <a:solidFill>
                  <a:srgbClr val="0070C0"/>
                </a:solidFill>
              </a:rPr>
              <a:t>Acceptance of Inferiority</a:t>
            </a:r>
          </a:p>
        </p:txBody>
      </p:sp>
    </p:spTree>
    <p:extLst>
      <p:ext uri="{BB962C8B-B14F-4D97-AF65-F5344CB8AC3E}">
        <p14:creationId xmlns:p14="http://schemas.microsoft.com/office/powerpoint/2010/main" val="2329372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8488" y="2183904"/>
            <a:ext cx="8043314" cy="3693319"/>
          </a:xfrm>
          <a:prstGeom prst="rect">
            <a:avLst/>
          </a:prstGeom>
          <a:noFill/>
        </p:spPr>
        <p:txBody>
          <a:bodyPr wrap="square" rtlCol="0">
            <a:spAutoFit/>
          </a:bodyPr>
          <a:lstStyle/>
          <a:p>
            <a:pPr lvl="1" algn="just"/>
            <a:r>
              <a:rPr lang="en-GB" sz="2200" b="1" dirty="0" err="1"/>
              <a:t>Jahiz</a:t>
            </a:r>
            <a:r>
              <a:rPr lang="en-GB" sz="2200" b="1" dirty="0"/>
              <a:t> of Basra, 776-869 AD </a:t>
            </a:r>
          </a:p>
          <a:p>
            <a:pPr lvl="1" algn="just"/>
            <a:r>
              <a:rPr lang="en-GB" dirty="0"/>
              <a:t>[One of greatest prose writers in classical Arabic literature and may be partly of African descent. In his </a:t>
            </a:r>
            <a:r>
              <a:rPr lang="en-GB" dirty="0" err="1"/>
              <a:t>sppecial</a:t>
            </a:r>
            <a:r>
              <a:rPr lang="en-GB" dirty="0"/>
              <a:t> essay “the Boast of the Blacks against the Whites”]</a:t>
            </a:r>
            <a:endParaRPr lang="en-GB" sz="2200" b="1" dirty="0"/>
          </a:p>
          <a:p>
            <a:pPr lvl="1" algn="just"/>
            <a:endParaRPr lang="en-GB" sz="2200" b="1" dirty="0"/>
          </a:p>
          <a:p>
            <a:pPr lvl="1" algn="ctr"/>
            <a:r>
              <a:rPr lang="en-GB" sz="2400" dirty="0"/>
              <a:t>“It is part of your ignorance… that in the time of heathendom [ i.e., in pre-Islamic Arabia] you regarded us [blacks] as good enough to marry your women, yet when the justice of Islam came, you considered this wrong.”</a:t>
            </a:r>
          </a:p>
          <a:p>
            <a:pPr lvl="1" algn="just"/>
            <a:endParaRPr lang="en-GB" sz="2400" dirty="0"/>
          </a:p>
          <a:p>
            <a:pPr lvl="1" algn="just"/>
            <a:r>
              <a:rPr lang="en-GB" sz="1600" i="1" dirty="0"/>
              <a:t>[</a:t>
            </a:r>
            <a:r>
              <a:rPr lang="en-GB" sz="1600" i="1" dirty="0" err="1"/>
              <a:t>Pellat</a:t>
            </a:r>
            <a:r>
              <a:rPr lang="en-GB" sz="1600" i="1" dirty="0"/>
              <a:t>, “The Life and Works of </a:t>
            </a:r>
            <a:r>
              <a:rPr lang="en-GB" sz="1600" i="1" dirty="0" err="1"/>
              <a:t>Jahiz</a:t>
            </a:r>
            <a:r>
              <a:rPr lang="en-GB" sz="1600" i="1" dirty="0"/>
              <a:t>”, pp. 195-198]</a:t>
            </a:r>
          </a:p>
        </p:txBody>
      </p:sp>
      <p:sp>
        <p:nvSpPr>
          <p:cNvPr id="3" name="TextBox 2"/>
          <p:cNvSpPr txBox="1"/>
          <p:nvPr/>
        </p:nvSpPr>
        <p:spPr>
          <a:xfrm>
            <a:off x="748145" y="370086"/>
            <a:ext cx="7860146" cy="1077218"/>
          </a:xfrm>
          <a:prstGeom prst="rect">
            <a:avLst/>
          </a:prstGeom>
          <a:noFill/>
        </p:spPr>
        <p:txBody>
          <a:bodyPr wrap="square" rtlCol="0">
            <a:spAutoFit/>
          </a:bodyPr>
          <a:lstStyle/>
          <a:p>
            <a:pPr algn="ctr"/>
            <a:r>
              <a:rPr lang="en-GB" sz="3200" b="1" dirty="0">
                <a:solidFill>
                  <a:srgbClr val="0070C0"/>
                </a:solidFill>
              </a:rPr>
              <a:t>Attitudes in Literature</a:t>
            </a:r>
          </a:p>
          <a:p>
            <a:pPr algn="ctr"/>
            <a:r>
              <a:rPr lang="en-GB" sz="3200" b="1" dirty="0">
                <a:solidFill>
                  <a:srgbClr val="0070C0"/>
                </a:solidFill>
              </a:rPr>
              <a:t>Question of Blackness</a:t>
            </a:r>
          </a:p>
        </p:txBody>
      </p:sp>
    </p:spTree>
    <p:extLst>
      <p:ext uri="{BB962C8B-B14F-4D97-AF65-F5344CB8AC3E}">
        <p14:creationId xmlns:p14="http://schemas.microsoft.com/office/powerpoint/2010/main" val="1150991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1817972"/>
            <a:ext cx="7860146" cy="2308324"/>
          </a:xfrm>
          <a:prstGeom prst="rect">
            <a:avLst/>
          </a:prstGeom>
          <a:noFill/>
        </p:spPr>
        <p:txBody>
          <a:bodyPr wrap="square" rtlCol="0">
            <a:spAutoFit/>
          </a:bodyPr>
          <a:lstStyle/>
          <a:p>
            <a:pPr algn="ctr"/>
            <a:r>
              <a:rPr lang="en-GB" sz="7200" i="1" dirty="0"/>
              <a:t>Colourism in the Qur’an &amp; Hadith</a:t>
            </a:r>
            <a:endParaRPr lang="en-GB" sz="7200" dirty="0">
              <a:solidFill>
                <a:srgbClr val="0070C0"/>
              </a:solidFill>
            </a:endParaRPr>
          </a:p>
        </p:txBody>
      </p:sp>
    </p:spTree>
    <p:extLst>
      <p:ext uri="{BB962C8B-B14F-4D97-AF65-F5344CB8AC3E}">
        <p14:creationId xmlns:p14="http://schemas.microsoft.com/office/powerpoint/2010/main" val="411837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912706" y="1653941"/>
            <a:ext cx="7318585" cy="707886"/>
          </a:xfrm>
          <a:prstGeom prst="rect">
            <a:avLst/>
          </a:prstGeom>
          <a:noFill/>
        </p:spPr>
        <p:txBody>
          <a:bodyPr wrap="square" rtlCol="0">
            <a:spAutoFit/>
          </a:bodyPr>
          <a:lstStyle/>
          <a:p>
            <a:r>
              <a:rPr lang="en-GB" sz="4000" b="1" dirty="0">
                <a:solidFill>
                  <a:srgbClr val="FFC000"/>
                </a:solidFill>
              </a:rPr>
              <a:t>Bernard Lewis</a:t>
            </a:r>
          </a:p>
        </p:txBody>
      </p:sp>
      <p:sp>
        <p:nvSpPr>
          <p:cNvPr id="9" name="Rectangle 2"/>
          <p:cNvSpPr>
            <a:spLocks noChangeArrowheads="1"/>
          </p:cNvSpPr>
          <p:nvPr/>
        </p:nvSpPr>
        <p:spPr bwMode="auto">
          <a:xfrm>
            <a:off x="912705" y="3018670"/>
            <a:ext cx="750370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GB" sz="4000" dirty="0">
                <a:solidFill>
                  <a:schemeClr val="bg1"/>
                </a:solidFill>
              </a:rPr>
              <a:t>“… black [in Islam] is somehow connected with sin, evil, deviltry and damnation, while white has the opposite associations.”</a:t>
            </a:r>
          </a:p>
        </p:txBody>
      </p:sp>
    </p:spTree>
    <p:extLst>
      <p:ext uri="{BB962C8B-B14F-4D97-AF65-F5344CB8AC3E}">
        <p14:creationId xmlns:p14="http://schemas.microsoft.com/office/powerpoint/2010/main" val="2193603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7013320"/>
          </a:xfrm>
          <a:prstGeom prst="rect">
            <a:avLst/>
          </a:prstGeom>
        </p:spPr>
      </p:pic>
      <p:sp>
        <p:nvSpPr>
          <p:cNvPr id="2" name="TextBox 1"/>
          <p:cNvSpPr txBox="1"/>
          <p:nvPr/>
        </p:nvSpPr>
        <p:spPr>
          <a:xfrm>
            <a:off x="912706" y="1653941"/>
            <a:ext cx="7318585" cy="646331"/>
          </a:xfrm>
          <a:prstGeom prst="rect">
            <a:avLst/>
          </a:prstGeom>
          <a:noFill/>
        </p:spPr>
        <p:txBody>
          <a:bodyPr wrap="square" rtlCol="0">
            <a:spAutoFit/>
          </a:bodyPr>
          <a:lstStyle/>
          <a:p>
            <a:r>
              <a:rPr lang="en-GB" sz="3600" b="1" dirty="0">
                <a:solidFill>
                  <a:srgbClr val="FFC000"/>
                </a:solidFill>
              </a:rPr>
              <a:t>Q3:106</a:t>
            </a:r>
          </a:p>
        </p:txBody>
      </p:sp>
      <p:sp>
        <p:nvSpPr>
          <p:cNvPr id="9" name="Rectangle 2"/>
          <p:cNvSpPr>
            <a:spLocks noChangeArrowheads="1"/>
          </p:cNvSpPr>
          <p:nvPr/>
        </p:nvSpPr>
        <p:spPr bwMode="auto">
          <a:xfrm>
            <a:off x="912705" y="2957115"/>
            <a:ext cx="750370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GB" sz="2800" dirty="0">
                <a:solidFill>
                  <a:schemeClr val="bg1"/>
                </a:solidFill>
              </a:rPr>
              <a:t>“On the </a:t>
            </a:r>
            <a:r>
              <a:rPr lang="en-GB" sz="2800" i="1" dirty="0">
                <a:solidFill>
                  <a:schemeClr val="bg1"/>
                </a:solidFill>
              </a:rPr>
              <a:t>Day</a:t>
            </a:r>
            <a:r>
              <a:rPr lang="en-GB" sz="2800" dirty="0">
                <a:solidFill>
                  <a:schemeClr val="bg1"/>
                </a:solidFill>
              </a:rPr>
              <a:t> (i.e. the </a:t>
            </a:r>
            <a:r>
              <a:rPr lang="en-GB" sz="2800" i="1" dirty="0">
                <a:solidFill>
                  <a:schemeClr val="bg1"/>
                </a:solidFill>
              </a:rPr>
              <a:t>Day</a:t>
            </a:r>
            <a:r>
              <a:rPr lang="en-GB" sz="2800" dirty="0">
                <a:solidFill>
                  <a:schemeClr val="bg1"/>
                </a:solidFill>
              </a:rPr>
              <a:t> of Resurrection) </a:t>
            </a:r>
            <a:r>
              <a:rPr lang="en-GB" sz="2800" i="1" dirty="0">
                <a:solidFill>
                  <a:schemeClr val="bg1"/>
                </a:solidFill>
              </a:rPr>
              <a:t>when</a:t>
            </a:r>
            <a:r>
              <a:rPr lang="en-GB" sz="2800" dirty="0">
                <a:solidFill>
                  <a:schemeClr val="bg1"/>
                </a:solidFill>
              </a:rPr>
              <a:t> </a:t>
            </a:r>
            <a:r>
              <a:rPr lang="en-GB" sz="2800" b="1" i="1" dirty="0">
                <a:solidFill>
                  <a:srgbClr val="FFC000"/>
                </a:solidFill>
              </a:rPr>
              <a:t>some</a:t>
            </a:r>
            <a:r>
              <a:rPr lang="en-GB" sz="2800" b="1" dirty="0">
                <a:solidFill>
                  <a:srgbClr val="FFC000"/>
                </a:solidFill>
              </a:rPr>
              <a:t> </a:t>
            </a:r>
            <a:r>
              <a:rPr lang="en-GB" sz="2800" b="1" i="1" dirty="0">
                <a:solidFill>
                  <a:srgbClr val="FFC000"/>
                </a:solidFill>
              </a:rPr>
              <a:t>faces</a:t>
            </a:r>
            <a:r>
              <a:rPr lang="en-GB" sz="2800" b="1" dirty="0">
                <a:solidFill>
                  <a:srgbClr val="FFC000"/>
                </a:solidFill>
              </a:rPr>
              <a:t> </a:t>
            </a:r>
            <a:r>
              <a:rPr lang="en-GB" sz="2800" b="1" i="1" dirty="0">
                <a:solidFill>
                  <a:srgbClr val="FFC000"/>
                </a:solidFill>
              </a:rPr>
              <a:t>will</a:t>
            </a:r>
            <a:r>
              <a:rPr lang="en-GB" sz="2800" b="1" dirty="0">
                <a:solidFill>
                  <a:srgbClr val="FFC000"/>
                </a:solidFill>
              </a:rPr>
              <a:t> </a:t>
            </a:r>
            <a:r>
              <a:rPr lang="en-GB" sz="2800" b="1" i="1" dirty="0">
                <a:solidFill>
                  <a:srgbClr val="FFC000"/>
                </a:solidFill>
              </a:rPr>
              <a:t>become</a:t>
            </a:r>
            <a:r>
              <a:rPr lang="en-GB" sz="2800" b="1" dirty="0">
                <a:solidFill>
                  <a:srgbClr val="FFC000"/>
                </a:solidFill>
              </a:rPr>
              <a:t> white and </a:t>
            </a:r>
            <a:r>
              <a:rPr lang="en-GB" sz="2800" b="1" i="1" dirty="0">
                <a:solidFill>
                  <a:srgbClr val="FFC000"/>
                </a:solidFill>
              </a:rPr>
              <a:t>some</a:t>
            </a:r>
            <a:r>
              <a:rPr lang="en-GB" sz="2800" b="1" dirty="0">
                <a:solidFill>
                  <a:srgbClr val="FFC000"/>
                </a:solidFill>
              </a:rPr>
              <a:t> </a:t>
            </a:r>
            <a:r>
              <a:rPr lang="en-GB" sz="2800" b="1" i="1" dirty="0">
                <a:solidFill>
                  <a:srgbClr val="FFC000"/>
                </a:solidFill>
              </a:rPr>
              <a:t>faces</a:t>
            </a:r>
            <a:r>
              <a:rPr lang="en-GB" sz="2800" b="1" dirty="0">
                <a:solidFill>
                  <a:srgbClr val="FFC000"/>
                </a:solidFill>
              </a:rPr>
              <a:t> </a:t>
            </a:r>
            <a:r>
              <a:rPr lang="en-GB" sz="2800" b="1" i="1" dirty="0">
                <a:solidFill>
                  <a:srgbClr val="FFC000"/>
                </a:solidFill>
              </a:rPr>
              <a:t>will</a:t>
            </a:r>
            <a:r>
              <a:rPr lang="en-GB" sz="2800" b="1" dirty="0">
                <a:solidFill>
                  <a:srgbClr val="FFC000"/>
                </a:solidFill>
              </a:rPr>
              <a:t> </a:t>
            </a:r>
            <a:r>
              <a:rPr lang="en-GB" sz="2800" b="1" i="1" dirty="0">
                <a:solidFill>
                  <a:srgbClr val="FFC000"/>
                </a:solidFill>
              </a:rPr>
              <a:t>become</a:t>
            </a:r>
            <a:r>
              <a:rPr lang="en-GB" sz="2800" b="1" dirty="0">
                <a:solidFill>
                  <a:srgbClr val="FFC000"/>
                </a:solidFill>
              </a:rPr>
              <a:t> black</a:t>
            </a:r>
            <a:r>
              <a:rPr lang="en-GB" sz="2800" dirty="0">
                <a:solidFill>
                  <a:srgbClr val="FFC000"/>
                </a:solidFill>
              </a:rPr>
              <a:t>; as for those whose </a:t>
            </a:r>
            <a:r>
              <a:rPr lang="en-GB" sz="2800" i="1" dirty="0">
                <a:solidFill>
                  <a:srgbClr val="FFC000"/>
                </a:solidFill>
              </a:rPr>
              <a:t>faces</a:t>
            </a:r>
            <a:r>
              <a:rPr lang="en-GB" sz="2800" dirty="0">
                <a:solidFill>
                  <a:srgbClr val="FFC000"/>
                </a:solidFill>
              </a:rPr>
              <a:t> </a:t>
            </a:r>
            <a:r>
              <a:rPr lang="en-GB" sz="2800" i="1" dirty="0">
                <a:solidFill>
                  <a:srgbClr val="FFC000"/>
                </a:solidFill>
              </a:rPr>
              <a:t>will</a:t>
            </a:r>
            <a:r>
              <a:rPr lang="en-GB" sz="2800" dirty="0">
                <a:solidFill>
                  <a:srgbClr val="FFC000"/>
                </a:solidFill>
              </a:rPr>
              <a:t> </a:t>
            </a:r>
            <a:r>
              <a:rPr lang="en-GB" sz="2800" i="1" dirty="0">
                <a:solidFill>
                  <a:srgbClr val="FFC000"/>
                </a:solidFill>
              </a:rPr>
              <a:t>become</a:t>
            </a:r>
            <a:r>
              <a:rPr lang="en-GB" sz="2800" dirty="0">
                <a:solidFill>
                  <a:srgbClr val="FFC000"/>
                </a:solidFill>
              </a:rPr>
              <a:t> black</a:t>
            </a:r>
            <a:r>
              <a:rPr lang="en-GB" sz="2800" dirty="0">
                <a:solidFill>
                  <a:schemeClr val="bg1"/>
                </a:solidFill>
              </a:rPr>
              <a:t> (to them </a:t>
            </a:r>
            <a:r>
              <a:rPr lang="en-GB" sz="2800" i="1" dirty="0">
                <a:solidFill>
                  <a:schemeClr val="bg1"/>
                </a:solidFill>
              </a:rPr>
              <a:t>will</a:t>
            </a:r>
            <a:r>
              <a:rPr lang="en-GB" sz="2800" dirty="0">
                <a:solidFill>
                  <a:schemeClr val="bg1"/>
                </a:solidFill>
              </a:rPr>
              <a:t> be said): "Did you reject Faith after accepting it? </a:t>
            </a:r>
            <a:r>
              <a:rPr lang="en-GB" sz="2800" dirty="0">
                <a:solidFill>
                  <a:srgbClr val="FFC000"/>
                </a:solidFill>
              </a:rPr>
              <a:t>Then taste the torment (in Hell) </a:t>
            </a:r>
            <a:r>
              <a:rPr lang="en-GB" sz="2800" dirty="0">
                <a:solidFill>
                  <a:schemeClr val="bg1"/>
                </a:solidFill>
              </a:rPr>
              <a:t>for rejecting Faith."</a:t>
            </a:r>
          </a:p>
        </p:txBody>
      </p:sp>
    </p:spTree>
    <p:extLst>
      <p:ext uri="{BB962C8B-B14F-4D97-AF65-F5344CB8AC3E}">
        <p14:creationId xmlns:p14="http://schemas.microsoft.com/office/powerpoint/2010/main" val="3416761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646331"/>
          </a:xfrm>
          <a:prstGeom prst="rect">
            <a:avLst/>
          </a:prstGeom>
          <a:noFill/>
        </p:spPr>
        <p:txBody>
          <a:bodyPr wrap="square" rtlCol="0">
            <a:spAutoFit/>
          </a:bodyPr>
          <a:lstStyle/>
          <a:p>
            <a:r>
              <a:rPr lang="en-GB" sz="3600" b="1" dirty="0">
                <a:solidFill>
                  <a:srgbClr val="FFC000"/>
                </a:solidFill>
              </a:rPr>
              <a:t>Q39:60</a:t>
            </a:r>
          </a:p>
        </p:txBody>
      </p:sp>
      <p:sp>
        <p:nvSpPr>
          <p:cNvPr id="9" name="Rectangle 2"/>
          <p:cNvSpPr>
            <a:spLocks noChangeArrowheads="1"/>
          </p:cNvSpPr>
          <p:nvPr/>
        </p:nvSpPr>
        <p:spPr bwMode="auto">
          <a:xfrm>
            <a:off x="912706" y="3150591"/>
            <a:ext cx="750370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GB" sz="3200" dirty="0">
                <a:solidFill>
                  <a:schemeClr val="bg1"/>
                </a:solidFill>
              </a:rPr>
              <a:t>“And on the Day of Resurrection you will see </a:t>
            </a:r>
            <a:r>
              <a:rPr lang="en-GB" sz="3200" b="1" dirty="0">
                <a:solidFill>
                  <a:srgbClr val="FFC000"/>
                </a:solidFill>
              </a:rPr>
              <a:t>those who lied </a:t>
            </a:r>
            <a:r>
              <a:rPr lang="en-GB" sz="3200" dirty="0">
                <a:solidFill>
                  <a:schemeClr val="bg1"/>
                </a:solidFill>
              </a:rPr>
              <a:t>about Allah [with] their faces </a:t>
            </a:r>
            <a:r>
              <a:rPr lang="en-GB" sz="3200" b="1" dirty="0">
                <a:solidFill>
                  <a:srgbClr val="FFC000"/>
                </a:solidFill>
              </a:rPr>
              <a:t>blackened</a:t>
            </a:r>
            <a:r>
              <a:rPr lang="en-GB" sz="3200" dirty="0">
                <a:solidFill>
                  <a:schemeClr val="bg1"/>
                </a:solidFill>
              </a:rPr>
              <a:t>. Is there not in Hell a residence for the arrogant?"</a:t>
            </a:r>
          </a:p>
        </p:txBody>
      </p:sp>
    </p:spTree>
    <p:extLst>
      <p:ext uri="{BB962C8B-B14F-4D97-AF65-F5344CB8AC3E}">
        <p14:creationId xmlns:p14="http://schemas.microsoft.com/office/powerpoint/2010/main" val="1062129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2" name="TextBox 1"/>
          <p:cNvSpPr txBox="1"/>
          <p:nvPr/>
        </p:nvSpPr>
        <p:spPr>
          <a:xfrm>
            <a:off x="912706" y="1653941"/>
            <a:ext cx="7318585" cy="646331"/>
          </a:xfrm>
          <a:prstGeom prst="rect">
            <a:avLst/>
          </a:prstGeom>
          <a:noFill/>
        </p:spPr>
        <p:txBody>
          <a:bodyPr wrap="square" rtlCol="0">
            <a:spAutoFit/>
          </a:bodyPr>
          <a:lstStyle/>
          <a:p>
            <a:pPr algn="ctr"/>
            <a:r>
              <a:rPr lang="en-GB" sz="3600" u="sng" dirty="0">
                <a:solidFill>
                  <a:srgbClr val="FFC000"/>
                </a:solidFill>
              </a:rPr>
              <a:t>Colourism in the Hadith</a:t>
            </a:r>
            <a:endParaRPr lang="en-GB" sz="3600" dirty="0">
              <a:solidFill>
                <a:srgbClr val="FFC000"/>
              </a:solidFill>
            </a:endParaRPr>
          </a:p>
        </p:txBody>
      </p:sp>
      <p:sp>
        <p:nvSpPr>
          <p:cNvPr id="5" name="TextBox 4"/>
          <p:cNvSpPr txBox="1"/>
          <p:nvPr/>
        </p:nvSpPr>
        <p:spPr>
          <a:xfrm>
            <a:off x="912705" y="2899366"/>
            <a:ext cx="5772462" cy="523220"/>
          </a:xfrm>
          <a:prstGeom prst="rect">
            <a:avLst/>
          </a:prstGeom>
          <a:noFill/>
        </p:spPr>
        <p:txBody>
          <a:bodyPr wrap="square" rtlCol="0">
            <a:spAutoFit/>
          </a:bodyPr>
          <a:lstStyle/>
          <a:p>
            <a:r>
              <a:rPr lang="en-GB" sz="2800" b="1" dirty="0">
                <a:solidFill>
                  <a:schemeClr val="bg1"/>
                </a:solidFill>
              </a:rPr>
              <a:t>Jami at-</a:t>
            </a:r>
            <a:r>
              <a:rPr lang="en-GB" sz="2800" b="1" dirty="0" err="1">
                <a:solidFill>
                  <a:schemeClr val="bg1"/>
                </a:solidFill>
              </a:rPr>
              <a:t>Tirmidhi</a:t>
            </a:r>
            <a:r>
              <a:rPr lang="en-GB" sz="2800" b="1" dirty="0">
                <a:solidFill>
                  <a:schemeClr val="bg1"/>
                </a:solidFill>
              </a:rPr>
              <a:t>: Vol. 2, Bk 4, No 877</a:t>
            </a:r>
          </a:p>
        </p:txBody>
      </p:sp>
      <p:sp>
        <p:nvSpPr>
          <p:cNvPr id="9" name="Rectangle 2"/>
          <p:cNvSpPr>
            <a:spLocks noChangeArrowheads="1"/>
          </p:cNvSpPr>
          <p:nvPr/>
        </p:nvSpPr>
        <p:spPr bwMode="auto">
          <a:xfrm>
            <a:off x="912705" y="3617515"/>
            <a:ext cx="750370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GB" sz="2800" dirty="0">
                <a:solidFill>
                  <a:schemeClr val="bg1"/>
                </a:solidFill>
              </a:rPr>
              <a:t>Ibn Abbas narrated that:</a:t>
            </a:r>
          </a:p>
          <a:p>
            <a:pPr lvl="0" algn="just" defTabSz="914400" eaLnBrk="0" fontAlgn="base" hangingPunct="0">
              <a:spcBef>
                <a:spcPct val="0"/>
              </a:spcBef>
              <a:spcAft>
                <a:spcPct val="0"/>
              </a:spcAft>
            </a:pPr>
            <a:endParaRPr lang="en-GB" sz="2800" b="1" dirty="0">
              <a:solidFill>
                <a:schemeClr val="bg1"/>
              </a:solidFill>
            </a:endParaRPr>
          </a:p>
          <a:p>
            <a:pPr lvl="0" algn="just" defTabSz="914400" eaLnBrk="0" fontAlgn="base" hangingPunct="0">
              <a:spcBef>
                <a:spcPct val="0"/>
              </a:spcBef>
              <a:spcAft>
                <a:spcPct val="0"/>
              </a:spcAft>
            </a:pPr>
            <a:r>
              <a:rPr lang="en-GB" sz="2800" b="1" dirty="0">
                <a:solidFill>
                  <a:schemeClr val="bg1"/>
                </a:solidFill>
              </a:rPr>
              <a:t>“The </a:t>
            </a:r>
            <a:r>
              <a:rPr lang="en-GB" sz="2800" dirty="0">
                <a:solidFill>
                  <a:schemeClr val="bg1"/>
                </a:solidFill>
              </a:rPr>
              <a:t>Messenger of Allah said: "The Black Stone descended from the Paradise, and it was more </a:t>
            </a:r>
            <a:r>
              <a:rPr lang="en-GB" sz="2800" b="1" dirty="0">
                <a:solidFill>
                  <a:srgbClr val="FFC000"/>
                </a:solidFill>
              </a:rPr>
              <a:t>white than milk</a:t>
            </a:r>
            <a:r>
              <a:rPr lang="en-GB" sz="2800" dirty="0">
                <a:solidFill>
                  <a:schemeClr val="bg1"/>
                </a:solidFill>
              </a:rPr>
              <a:t>, then it was </a:t>
            </a:r>
            <a:r>
              <a:rPr lang="en-GB" sz="2800" b="1" dirty="0">
                <a:solidFill>
                  <a:srgbClr val="FFC000"/>
                </a:solidFill>
              </a:rPr>
              <a:t>blackened by the sins </a:t>
            </a:r>
            <a:r>
              <a:rPr lang="en-GB" sz="2800" dirty="0">
                <a:solidFill>
                  <a:schemeClr val="bg1"/>
                </a:solidFill>
              </a:rPr>
              <a:t>of the children of Adam."</a:t>
            </a:r>
            <a:endParaRPr lang="en-GB" sz="2800" b="1" dirty="0">
              <a:solidFill>
                <a:schemeClr val="bg1"/>
              </a:solidFill>
            </a:endParaRPr>
          </a:p>
        </p:txBody>
      </p:sp>
    </p:spTree>
    <p:extLst>
      <p:ext uri="{BB962C8B-B14F-4D97-AF65-F5344CB8AC3E}">
        <p14:creationId xmlns:p14="http://schemas.microsoft.com/office/powerpoint/2010/main" val="326349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5" name="TextBox 4"/>
          <p:cNvSpPr txBox="1"/>
          <p:nvPr/>
        </p:nvSpPr>
        <p:spPr>
          <a:xfrm>
            <a:off x="704537" y="2329648"/>
            <a:ext cx="7793623" cy="3108543"/>
          </a:xfrm>
          <a:prstGeom prst="rect">
            <a:avLst/>
          </a:prstGeom>
          <a:noFill/>
        </p:spPr>
        <p:txBody>
          <a:bodyPr wrap="square" rtlCol="0">
            <a:spAutoFit/>
          </a:bodyPr>
          <a:lstStyle/>
          <a:p>
            <a:pPr algn="just"/>
            <a:r>
              <a:rPr lang="en-GB" sz="2800" b="1" dirty="0">
                <a:solidFill>
                  <a:srgbClr val="FFC000"/>
                </a:solidFill>
              </a:rPr>
              <a:t>Bukhari Vol. 9, Book 89, Hadith 256</a:t>
            </a:r>
          </a:p>
          <a:p>
            <a:pPr algn="just"/>
            <a:endParaRPr lang="en-GB" sz="2800" b="1" dirty="0">
              <a:solidFill>
                <a:srgbClr val="FFC000"/>
              </a:solidFill>
            </a:endParaRPr>
          </a:p>
          <a:p>
            <a:r>
              <a:rPr lang="en-GB" sz="2800" dirty="0">
                <a:solidFill>
                  <a:schemeClr val="bg1"/>
                </a:solidFill>
              </a:rPr>
              <a:t>Narrated </a:t>
            </a:r>
            <a:r>
              <a:rPr lang="en-GB" sz="2800" dirty="0" err="1">
                <a:solidFill>
                  <a:schemeClr val="bg1"/>
                </a:solidFill>
              </a:rPr>
              <a:t>Anas</a:t>
            </a:r>
            <a:r>
              <a:rPr lang="en-GB" sz="2800" dirty="0">
                <a:solidFill>
                  <a:schemeClr val="bg1"/>
                </a:solidFill>
              </a:rPr>
              <a:t> bin Malik:</a:t>
            </a:r>
          </a:p>
          <a:p>
            <a:endParaRPr lang="en-GB" sz="2800" dirty="0">
              <a:solidFill>
                <a:schemeClr val="bg1"/>
              </a:solidFill>
            </a:endParaRPr>
          </a:p>
          <a:p>
            <a:r>
              <a:rPr lang="en-GB" sz="2800" dirty="0">
                <a:solidFill>
                  <a:schemeClr val="bg1"/>
                </a:solidFill>
              </a:rPr>
              <a:t>Allah's Messenger</a:t>
            </a:r>
            <a:r>
              <a:rPr lang="ar-EG" sz="2800" dirty="0">
                <a:solidFill>
                  <a:schemeClr val="bg1"/>
                </a:solidFill>
              </a:rPr>
              <a:t> </a:t>
            </a:r>
            <a:r>
              <a:rPr lang="en-GB" sz="2800" dirty="0">
                <a:solidFill>
                  <a:schemeClr val="bg1"/>
                </a:solidFill>
              </a:rPr>
              <a:t>said, "You should listen to and obey, your ruler even if he was an </a:t>
            </a:r>
            <a:r>
              <a:rPr lang="en-GB" sz="2800" dirty="0">
                <a:solidFill>
                  <a:srgbClr val="FFC000"/>
                </a:solidFill>
              </a:rPr>
              <a:t>Ethiopian (black) slave whose head </a:t>
            </a:r>
            <a:r>
              <a:rPr lang="en-GB" sz="2800" dirty="0">
                <a:solidFill>
                  <a:schemeClr val="bg1"/>
                </a:solidFill>
              </a:rPr>
              <a:t>looks like a </a:t>
            </a:r>
            <a:r>
              <a:rPr lang="en-GB" sz="2800" dirty="0">
                <a:solidFill>
                  <a:srgbClr val="FFC000"/>
                </a:solidFill>
              </a:rPr>
              <a:t>raisin</a:t>
            </a:r>
            <a:r>
              <a:rPr lang="en-GB" sz="2800" dirty="0">
                <a:solidFill>
                  <a:schemeClr val="bg1"/>
                </a:solidFill>
              </a:rPr>
              <a:t>.</a:t>
            </a:r>
            <a:endParaRPr lang="en-GB" sz="2800" dirty="0">
              <a:solidFill>
                <a:schemeClr val="bg1"/>
              </a:solidFill>
              <a:effectLst/>
            </a:endParaRPr>
          </a:p>
        </p:txBody>
      </p:sp>
    </p:spTree>
    <p:extLst>
      <p:ext uri="{BB962C8B-B14F-4D97-AF65-F5344CB8AC3E}">
        <p14:creationId xmlns:p14="http://schemas.microsoft.com/office/powerpoint/2010/main" val="3435779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3320"/>
          </a:xfrm>
          <a:prstGeom prst="rect">
            <a:avLst/>
          </a:prstGeom>
        </p:spPr>
      </p:pic>
      <p:sp>
        <p:nvSpPr>
          <p:cNvPr id="5" name="TextBox 4"/>
          <p:cNvSpPr txBox="1"/>
          <p:nvPr/>
        </p:nvSpPr>
        <p:spPr>
          <a:xfrm>
            <a:off x="645839" y="1811896"/>
            <a:ext cx="7793623" cy="5201424"/>
          </a:xfrm>
          <a:prstGeom prst="rect">
            <a:avLst/>
          </a:prstGeom>
          <a:noFill/>
        </p:spPr>
        <p:txBody>
          <a:bodyPr wrap="square" rtlCol="0">
            <a:spAutoFit/>
          </a:bodyPr>
          <a:lstStyle/>
          <a:p>
            <a:r>
              <a:rPr lang="en-GB" sz="3200" b="1" dirty="0" err="1">
                <a:solidFill>
                  <a:srgbClr val="FFC000"/>
                </a:solidFill>
              </a:rPr>
              <a:t>Sunan</a:t>
            </a:r>
            <a:r>
              <a:rPr lang="en-GB" sz="3200" b="1" dirty="0">
                <a:solidFill>
                  <a:srgbClr val="FFC000"/>
                </a:solidFill>
              </a:rPr>
              <a:t> an-</a:t>
            </a:r>
            <a:r>
              <a:rPr lang="en-GB" sz="3200" b="1" dirty="0" err="1">
                <a:solidFill>
                  <a:srgbClr val="FFC000"/>
                </a:solidFill>
              </a:rPr>
              <a:t>Nasa'i</a:t>
            </a:r>
            <a:r>
              <a:rPr lang="en-GB" sz="3200" b="1" dirty="0">
                <a:solidFill>
                  <a:srgbClr val="FFC000"/>
                </a:solidFill>
              </a:rPr>
              <a:t> 4184</a:t>
            </a:r>
          </a:p>
          <a:p>
            <a:endParaRPr lang="en-GB" sz="2400" dirty="0"/>
          </a:p>
          <a:p>
            <a:r>
              <a:rPr lang="en-GB" sz="2400" dirty="0">
                <a:solidFill>
                  <a:schemeClr val="bg1"/>
                </a:solidFill>
              </a:rPr>
              <a:t>It was narrated that Jabir said:</a:t>
            </a:r>
          </a:p>
          <a:p>
            <a:pPr algn="just"/>
            <a:endParaRPr lang="en-GB" sz="2400" dirty="0">
              <a:solidFill>
                <a:schemeClr val="bg1"/>
              </a:solidFill>
            </a:endParaRPr>
          </a:p>
          <a:p>
            <a:pPr algn="just"/>
            <a:r>
              <a:rPr lang="en-GB" sz="2400" dirty="0">
                <a:solidFill>
                  <a:schemeClr val="bg1"/>
                </a:solidFill>
              </a:rPr>
              <a:t>"A slave came and pledged to the Prophet to emigrate, and the Prophet did not realize that he was a slave. Then his master came looking for him. The Prophet said: 'Sell him to me,' and he </a:t>
            </a:r>
            <a:r>
              <a:rPr lang="en-GB" sz="2400" dirty="0">
                <a:solidFill>
                  <a:srgbClr val="FFC000"/>
                </a:solidFill>
              </a:rPr>
              <a:t>bought him for two black slaves</a:t>
            </a:r>
            <a:r>
              <a:rPr lang="en-GB" sz="2400" dirty="0">
                <a:solidFill>
                  <a:schemeClr val="bg1"/>
                </a:solidFill>
              </a:rPr>
              <a:t>. Then he did not accept the pledge from anyone until he asked: 'Is he a slave?"‘</a:t>
            </a:r>
          </a:p>
          <a:p>
            <a:pPr algn="just"/>
            <a:endParaRPr lang="en-GB" sz="2400" dirty="0">
              <a:solidFill>
                <a:schemeClr val="bg1"/>
              </a:solidFill>
            </a:endParaRPr>
          </a:p>
          <a:p>
            <a:pPr algn="just"/>
            <a:r>
              <a:rPr lang="en-GB" sz="2400" b="1" dirty="0" err="1">
                <a:solidFill>
                  <a:schemeClr val="bg1"/>
                </a:solidFill>
              </a:rPr>
              <a:t>Sahih</a:t>
            </a:r>
            <a:r>
              <a:rPr lang="en-GB" sz="2400" dirty="0">
                <a:solidFill>
                  <a:schemeClr val="bg1"/>
                </a:solidFill>
              </a:rPr>
              <a:t> (Darussalam)</a:t>
            </a:r>
          </a:p>
          <a:p>
            <a:endParaRPr lang="en-GB" dirty="0">
              <a:effectLst/>
            </a:endParaRPr>
          </a:p>
          <a:p>
            <a:endParaRPr lang="en-GB" dirty="0">
              <a:effectLst/>
            </a:endParaRPr>
          </a:p>
        </p:txBody>
      </p:sp>
    </p:spTree>
    <p:extLst>
      <p:ext uri="{BB962C8B-B14F-4D97-AF65-F5344CB8AC3E}">
        <p14:creationId xmlns:p14="http://schemas.microsoft.com/office/powerpoint/2010/main" val="4023705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6858000"/>
          </a:xfrm>
          <a:prstGeom prst="rect">
            <a:avLst/>
          </a:prstGeom>
        </p:spPr>
      </p:pic>
      <p:sp>
        <p:nvSpPr>
          <p:cNvPr id="2" name="TextBox 1"/>
          <p:cNvSpPr txBox="1"/>
          <p:nvPr/>
        </p:nvSpPr>
        <p:spPr>
          <a:xfrm>
            <a:off x="704538" y="1933770"/>
            <a:ext cx="5671548" cy="769441"/>
          </a:xfrm>
          <a:prstGeom prst="rect">
            <a:avLst/>
          </a:prstGeom>
          <a:noFill/>
        </p:spPr>
        <p:txBody>
          <a:bodyPr wrap="square" rtlCol="0">
            <a:spAutoFit/>
          </a:bodyPr>
          <a:lstStyle/>
          <a:p>
            <a:r>
              <a:rPr lang="en-GB" sz="4400" b="1" dirty="0">
                <a:solidFill>
                  <a:srgbClr val="FFC000"/>
                </a:solidFill>
              </a:rPr>
              <a:t>Orlando Patterson</a:t>
            </a:r>
          </a:p>
        </p:txBody>
      </p:sp>
      <p:sp>
        <p:nvSpPr>
          <p:cNvPr id="3" name="TextBox 2"/>
          <p:cNvSpPr txBox="1"/>
          <p:nvPr/>
        </p:nvSpPr>
        <p:spPr>
          <a:xfrm>
            <a:off x="704538" y="3011325"/>
            <a:ext cx="7846338" cy="2800767"/>
          </a:xfrm>
          <a:prstGeom prst="rect">
            <a:avLst/>
          </a:prstGeom>
          <a:noFill/>
        </p:spPr>
        <p:txBody>
          <a:bodyPr wrap="square" rtlCol="0">
            <a:spAutoFit/>
          </a:bodyPr>
          <a:lstStyle/>
          <a:p>
            <a:pPr algn="ctr"/>
            <a:r>
              <a:rPr lang="en-GB" sz="4400" i="1" dirty="0">
                <a:solidFill>
                  <a:schemeClr val="bg1"/>
                </a:solidFill>
              </a:rPr>
              <a:t>Slavery is a process of dishonour, alienation, and “social death”</a:t>
            </a:r>
          </a:p>
          <a:p>
            <a:pPr algn="ctr"/>
            <a:endParaRPr lang="en-GB" sz="4400" i="1" dirty="0">
              <a:solidFill>
                <a:schemeClr val="bg1"/>
              </a:solidFill>
            </a:endParaRPr>
          </a:p>
          <a:p>
            <a:pPr algn="ctr"/>
            <a:r>
              <a:rPr lang="en-GB" sz="4400" i="1" dirty="0">
                <a:solidFill>
                  <a:schemeClr val="bg1"/>
                </a:solidFill>
              </a:rPr>
              <a:t>Concept of absolute power</a:t>
            </a:r>
            <a:endParaRPr lang="en-GB" dirty="0"/>
          </a:p>
        </p:txBody>
      </p:sp>
    </p:spTree>
    <p:extLst>
      <p:ext uri="{BB962C8B-B14F-4D97-AF65-F5344CB8AC3E}">
        <p14:creationId xmlns:p14="http://schemas.microsoft.com/office/powerpoint/2010/main" val="2675919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1927" y="1830672"/>
            <a:ext cx="7860146" cy="2308324"/>
          </a:xfrm>
          <a:prstGeom prst="rect">
            <a:avLst/>
          </a:prstGeom>
          <a:noFill/>
        </p:spPr>
        <p:txBody>
          <a:bodyPr wrap="square" rtlCol="0">
            <a:spAutoFit/>
          </a:bodyPr>
          <a:lstStyle/>
          <a:p>
            <a:pPr algn="ctr"/>
            <a:r>
              <a:rPr lang="en-GB" sz="7200" i="1" dirty="0"/>
              <a:t>Treatment of Black Slaves</a:t>
            </a:r>
            <a:endParaRPr lang="en-GB" sz="7200" dirty="0">
              <a:solidFill>
                <a:srgbClr val="0070C0"/>
              </a:solidFill>
            </a:endParaRPr>
          </a:p>
        </p:txBody>
      </p:sp>
    </p:spTree>
    <p:extLst>
      <p:ext uri="{BB962C8B-B14F-4D97-AF65-F5344CB8AC3E}">
        <p14:creationId xmlns:p14="http://schemas.microsoft.com/office/powerpoint/2010/main" val="1626027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89"/>
            <a:ext cx="9144000" cy="7013320"/>
          </a:xfrm>
          <a:prstGeom prst="rect">
            <a:avLst/>
          </a:prstGeom>
        </p:spPr>
      </p:pic>
      <p:sp>
        <p:nvSpPr>
          <p:cNvPr id="2" name="TextBox 1"/>
          <p:cNvSpPr txBox="1"/>
          <p:nvPr/>
        </p:nvSpPr>
        <p:spPr>
          <a:xfrm>
            <a:off x="1736226" y="1653941"/>
            <a:ext cx="5671548" cy="1138773"/>
          </a:xfrm>
          <a:prstGeom prst="rect">
            <a:avLst/>
          </a:prstGeom>
          <a:noFill/>
        </p:spPr>
        <p:txBody>
          <a:bodyPr wrap="square" rtlCol="0">
            <a:spAutoFit/>
          </a:bodyPr>
          <a:lstStyle/>
          <a:p>
            <a:pPr algn="ctr"/>
            <a:r>
              <a:rPr lang="en-GB" sz="4000" dirty="0">
                <a:solidFill>
                  <a:srgbClr val="FFC000"/>
                </a:solidFill>
              </a:rPr>
              <a:t>Treatment of Slaves</a:t>
            </a:r>
          </a:p>
          <a:p>
            <a:pPr algn="ctr"/>
            <a:r>
              <a:rPr lang="en-GB" sz="2800" dirty="0">
                <a:solidFill>
                  <a:srgbClr val="FFC000"/>
                </a:solidFill>
              </a:rPr>
              <a:t>Black Slaves</a:t>
            </a:r>
            <a:endParaRPr lang="en-GB" sz="4000" dirty="0">
              <a:solidFill>
                <a:srgbClr val="FFC000"/>
              </a:solidFill>
            </a:endParaRPr>
          </a:p>
        </p:txBody>
      </p:sp>
      <p:sp>
        <p:nvSpPr>
          <p:cNvPr id="3" name="TextBox 2"/>
          <p:cNvSpPr txBox="1"/>
          <p:nvPr/>
        </p:nvSpPr>
        <p:spPr>
          <a:xfrm>
            <a:off x="2693989" y="7253295"/>
            <a:ext cx="3196677" cy="769441"/>
          </a:xfrm>
          <a:prstGeom prst="rect">
            <a:avLst/>
          </a:prstGeom>
          <a:noFill/>
        </p:spPr>
        <p:txBody>
          <a:bodyPr wrap="square" rtlCol="0">
            <a:spAutoFit/>
          </a:bodyPr>
          <a:lstStyle/>
          <a:p>
            <a:pPr algn="ctr"/>
            <a:endParaRPr lang="en-GB" sz="4400" i="1" dirty="0"/>
          </a:p>
        </p:txBody>
      </p:sp>
      <p:sp>
        <p:nvSpPr>
          <p:cNvPr id="6" name="Rectangle 1"/>
          <p:cNvSpPr>
            <a:spLocks noChangeArrowheads="1"/>
          </p:cNvSpPr>
          <p:nvPr/>
        </p:nvSpPr>
        <p:spPr bwMode="auto">
          <a:xfrm>
            <a:off x="718029" y="2664635"/>
            <a:ext cx="770794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rPr>
              <a:t>Dr. </a:t>
            </a:r>
            <a:r>
              <a:rPr kumimoji="0" lang="en-US" altLang="en-US" sz="2400" b="1" i="0" u="none" strike="noStrike" cap="none" normalizeH="0" baseline="0" dirty="0">
                <a:ln>
                  <a:noFill/>
                </a:ln>
                <a:solidFill>
                  <a:schemeClr val="bg1"/>
                </a:solidFill>
                <a:effectLst/>
              </a:rPr>
              <a:t>John </a:t>
            </a:r>
            <a:r>
              <a:rPr kumimoji="0" lang="en-US" altLang="en-US" sz="2400" b="1" i="0" u="none" strike="noStrike" cap="none" normalizeH="0" baseline="0" dirty="0" err="1">
                <a:ln>
                  <a:noFill/>
                </a:ln>
                <a:solidFill>
                  <a:schemeClr val="bg1"/>
                </a:solidFill>
                <a:effectLst/>
              </a:rPr>
              <a:t>Azumah</a:t>
            </a:r>
            <a:r>
              <a:rPr kumimoji="0" lang="en-US" altLang="en-US" sz="2400" b="1" i="0" u="none" strike="noStrike" cap="none" normalizeH="0" baseline="0" dirty="0">
                <a:ln>
                  <a:noFill/>
                </a:ln>
                <a:solidFill>
                  <a:schemeClr val="bg1"/>
                </a:solidFill>
                <a:effectLst/>
              </a:rPr>
              <a:t> notes: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“In areas</a:t>
            </a:r>
            <a:r>
              <a:rPr kumimoji="0" lang="en-US" altLang="en-US" sz="2400" b="0" i="0" u="none" strike="noStrike" cap="none" normalizeH="0" dirty="0">
                <a:ln>
                  <a:noFill/>
                </a:ln>
                <a:solidFill>
                  <a:schemeClr val="bg1"/>
                </a:solidFill>
                <a:effectLst/>
              </a:rPr>
              <a:t> like North Africa, the Middle East and Turkey, </a:t>
            </a:r>
            <a:r>
              <a:rPr kumimoji="0" lang="en-US" altLang="en-US" sz="2400" b="1" i="0" u="none" strike="noStrike" cap="none" normalizeH="0" dirty="0">
                <a:ln>
                  <a:noFill/>
                </a:ln>
                <a:solidFill>
                  <a:srgbClr val="FFC000"/>
                </a:solidFill>
                <a:effectLst/>
              </a:rPr>
              <a:t>black slaves did the meanest and hardest work</a:t>
            </a:r>
            <a:r>
              <a:rPr kumimoji="0" lang="en-US" altLang="en-US" sz="2400" b="0" i="0" u="none" strike="noStrike" cap="none" normalizeH="0" dirty="0">
                <a:ln>
                  <a:noFill/>
                </a:ln>
                <a:solidFill>
                  <a:schemeClr val="bg1"/>
                </a:solidFill>
                <a:effectLst/>
              </a:rPr>
              <a:t>…”</a:t>
            </a:r>
            <a:endParaRPr kumimoji="0" lang="en-US" altLang="en-US" sz="24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“The first-generation and plantation slaves in Muslim lands was as harsh and cruel as any other such system, while </a:t>
            </a:r>
            <a:r>
              <a:rPr kumimoji="0" lang="en-US" altLang="en-US" sz="2400" b="0" i="0" u="none" strike="noStrike" cap="none" normalizeH="0" baseline="0" dirty="0">
                <a:ln>
                  <a:noFill/>
                </a:ln>
                <a:solidFill>
                  <a:srgbClr val="FFC000"/>
                </a:solidFill>
                <a:effectLst/>
              </a:rPr>
              <a:t>successive generations of all slaves had to live under the weight</a:t>
            </a:r>
            <a:r>
              <a:rPr kumimoji="0" lang="en-US" altLang="en-US" sz="2400" b="0" i="0" u="none" strike="noStrike" cap="none" normalizeH="0" dirty="0">
                <a:ln>
                  <a:noFill/>
                </a:ln>
                <a:solidFill>
                  <a:srgbClr val="FFC000"/>
                </a:solidFill>
                <a:effectLst/>
              </a:rPr>
              <a:t> and stigma of racial and social discrimination</a:t>
            </a:r>
            <a:r>
              <a:rPr kumimoji="0" lang="en-US" altLang="en-US" sz="2400" b="0" i="0" u="none" strike="noStrike" cap="none" normalizeH="0" dirty="0">
                <a:ln>
                  <a:noFill/>
                </a:ln>
                <a:solidFill>
                  <a:schemeClr val="bg1"/>
                </a:solidFill>
                <a:effectLst/>
              </a:rPr>
              <a:t>.</a:t>
            </a:r>
            <a:r>
              <a:rPr kumimoji="0" lang="en-US" altLang="en-US" sz="2400" b="0" i="0" u="none" strike="noStrike" cap="none" normalizeH="0" baseline="0" dirty="0">
                <a:ln>
                  <a:noFill/>
                </a:ln>
                <a:solidFill>
                  <a:schemeClr val="bg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rPr>
              <a:t>[</a:t>
            </a:r>
            <a:r>
              <a:rPr kumimoji="0" lang="en-US" altLang="en-US" sz="1600" b="0" i="0" u="none" strike="noStrike" cap="none" normalizeH="0" baseline="0" dirty="0" err="1">
                <a:ln>
                  <a:noFill/>
                </a:ln>
                <a:solidFill>
                  <a:schemeClr val="bg1"/>
                </a:solidFill>
                <a:effectLst/>
              </a:rPr>
              <a:t>Azumah</a:t>
            </a:r>
            <a:r>
              <a:rPr kumimoji="0" lang="en-US" altLang="en-US" sz="1600" b="0" i="0" u="none" strike="noStrike" cap="none" normalizeH="0" baseline="0" dirty="0">
                <a:ln>
                  <a:noFill/>
                </a:ln>
                <a:solidFill>
                  <a:schemeClr val="bg1"/>
                </a:solidFill>
                <a:effectLst/>
              </a:rPr>
              <a:t>, “The Legacy of Arab-Islam in Africa”, 156,</a:t>
            </a:r>
            <a:r>
              <a:rPr kumimoji="0" lang="en-US" altLang="en-US" sz="1600" b="0" i="0" u="none" strike="noStrike" cap="none" normalizeH="0" dirty="0">
                <a:ln>
                  <a:noFill/>
                </a:ln>
                <a:solidFill>
                  <a:schemeClr val="bg1"/>
                </a:solidFill>
                <a:effectLst/>
              </a:rPr>
              <a:t> </a:t>
            </a:r>
            <a:r>
              <a:rPr kumimoji="0" lang="en-US" altLang="en-US" sz="1600" b="0" i="0" u="none" strike="noStrike" cap="none" normalizeH="0" baseline="0" dirty="0">
                <a:ln>
                  <a:noFill/>
                </a:ln>
                <a:solidFill>
                  <a:schemeClr val="bg1"/>
                </a:solidFill>
                <a:effectLst/>
              </a:rPr>
              <a:t>162]</a:t>
            </a:r>
          </a:p>
        </p:txBody>
      </p:sp>
    </p:spTree>
    <p:extLst>
      <p:ext uri="{BB962C8B-B14F-4D97-AF65-F5344CB8AC3E}">
        <p14:creationId xmlns:p14="http://schemas.microsoft.com/office/powerpoint/2010/main" val="1070807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89"/>
            <a:ext cx="9144000" cy="7013320"/>
          </a:xfrm>
          <a:prstGeom prst="rect">
            <a:avLst/>
          </a:prstGeom>
        </p:spPr>
      </p:pic>
      <p:sp>
        <p:nvSpPr>
          <p:cNvPr id="2" name="TextBox 1"/>
          <p:cNvSpPr txBox="1"/>
          <p:nvPr/>
        </p:nvSpPr>
        <p:spPr>
          <a:xfrm>
            <a:off x="1722734" y="1421907"/>
            <a:ext cx="5671548" cy="1138773"/>
          </a:xfrm>
          <a:prstGeom prst="rect">
            <a:avLst/>
          </a:prstGeom>
          <a:noFill/>
        </p:spPr>
        <p:txBody>
          <a:bodyPr wrap="square" rtlCol="0">
            <a:spAutoFit/>
          </a:bodyPr>
          <a:lstStyle/>
          <a:p>
            <a:pPr algn="ctr"/>
            <a:r>
              <a:rPr lang="en-GB" sz="4000" dirty="0">
                <a:solidFill>
                  <a:srgbClr val="FFC000"/>
                </a:solidFill>
              </a:rPr>
              <a:t>Treatment of Slaves</a:t>
            </a:r>
          </a:p>
          <a:p>
            <a:pPr algn="ctr"/>
            <a:r>
              <a:rPr lang="en-GB" sz="2800" dirty="0">
                <a:solidFill>
                  <a:srgbClr val="FFC000"/>
                </a:solidFill>
              </a:rPr>
              <a:t>Black Slaves</a:t>
            </a:r>
            <a:endParaRPr lang="en-GB" sz="4000" dirty="0">
              <a:solidFill>
                <a:srgbClr val="FFC000"/>
              </a:solidFill>
            </a:endParaRPr>
          </a:p>
        </p:txBody>
      </p:sp>
      <p:sp>
        <p:nvSpPr>
          <p:cNvPr id="3" name="TextBox 2"/>
          <p:cNvSpPr txBox="1"/>
          <p:nvPr/>
        </p:nvSpPr>
        <p:spPr>
          <a:xfrm>
            <a:off x="2693989" y="7253295"/>
            <a:ext cx="3196677" cy="769441"/>
          </a:xfrm>
          <a:prstGeom prst="rect">
            <a:avLst/>
          </a:prstGeom>
          <a:noFill/>
        </p:spPr>
        <p:txBody>
          <a:bodyPr wrap="square" rtlCol="0">
            <a:spAutoFit/>
          </a:bodyPr>
          <a:lstStyle/>
          <a:p>
            <a:pPr algn="ctr"/>
            <a:endParaRPr lang="en-GB" sz="4400" i="1" dirty="0"/>
          </a:p>
        </p:txBody>
      </p:sp>
      <p:sp>
        <p:nvSpPr>
          <p:cNvPr id="6" name="Rectangle 1"/>
          <p:cNvSpPr>
            <a:spLocks noChangeArrowheads="1"/>
          </p:cNvSpPr>
          <p:nvPr/>
        </p:nvSpPr>
        <p:spPr bwMode="auto">
          <a:xfrm>
            <a:off x="704538" y="2560680"/>
            <a:ext cx="770794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b="1" dirty="0">
                <a:solidFill>
                  <a:schemeClr val="bg1"/>
                </a:solidFill>
              </a:rPr>
              <a:t>Al </a:t>
            </a:r>
            <a:r>
              <a:rPr lang="en-US" altLang="en-US" sz="2400" b="1" dirty="0" err="1">
                <a:solidFill>
                  <a:schemeClr val="bg1"/>
                </a:solidFill>
              </a:rPr>
              <a:t>Tabari</a:t>
            </a:r>
            <a:r>
              <a:rPr lang="en-US" altLang="en-US" sz="2400" b="1" dirty="0">
                <a:solidFill>
                  <a:schemeClr val="bg1"/>
                </a:solidFill>
              </a:rPr>
              <a:t> (10th century)</a:t>
            </a:r>
            <a:r>
              <a:rPr kumimoji="0" lang="en-US" altLang="en-US" sz="2400" b="1" i="0" u="none" strike="noStrike" cap="none" normalizeH="0" baseline="0" dirty="0">
                <a:ln>
                  <a:noFill/>
                </a:ln>
                <a:solidFill>
                  <a:schemeClr val="bg1"/>
                </a:solidFill>
                <a:effectLst/>
              </a:rPr>
              <a:t> notes: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err="1">
                <a:ln>
                  <a:noFill/>
                </a:ln>
                <a:solidFill>
                  <a:srgbClr val="FFC000"/>
                </a:solidFill>
                <a:effectLst/>
              </a:rPr>
              <a:t>Zanj</a:t>
            </a:r>
            <a:r>
              <a:rPr kumimoji="0" lang="en-US" altLang="en-US" sz="2400" i="0" u="none" strike="noStrike" cap="none" normalizeH="0" baseline="0" dirty="0">
                <a:ln>
                  <a:noFill/>
                </a:ln>
                <a:solidFill>
                  <a:schemeClr val="bg1"/>
                </a:solidFill>
                <a:effectLst/>
              </a:rPr>
              <a:t> employed in </a:t>
            </a:r>
            <a:r>
              <a:rPr kumimoji="0" lang="en-US" altLang="en-US" sz="2400" b="1" i="0" u="none" strike="noStrike" cap="none" normalizeH="0" baseline="0" dirty="0">
                <a:ln>
                  <a:noFill/>
                </a:ln>
                <a:solidFill>
                  <a:srgbClr val="FFC000"/>
                </a:solidFill>
                <a:effectLst/>
              </a:rPr>
              <a:t>groups</a:t>
            </a:r>
            <a:r>
              <a:rPr kumimoji="0" lang="en-US" altLang="en-US" sz="2400" i="0" u="none" strike="noStrike" cap="none" normalizeH="0" baseline="0" dirty="0">
                <a:ln>
                  <a:noFill/>
                </a:ln>
                <a:solidFill>
                  <a:schemeClr val="bg1"/>
                </a:solidFill>
                <a:effectLst/>
              </a:rPr>
              <a:t> (500-5000)</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b="1" dirty="0">
                <a:solidFill>
                  <a:srgbClr val="FFC000"/>
                </a:solidFill>
              </a:rPr>
              <a:t>Salt marshes </a:t>
            </a:r>
            <a:r>
              <a:rPr lang="en-US" altLang="en-US" sz="2400" dirty="0">
                <a:solidFill>
                  <a:schemeClr val="bg1"/>
                </a:solidFill>
              </a:rPr>
              <a:t>of southern Iraq</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bg1"/>
                </a:solidFill>
                <a:effectLst/>
              </a:rPr>
              <a:t>Their</a:t>
            </a:r>
            <a:r>
              <a:rPr kumimoji="0" lang="en-US" altLang="en-US" sz="2400" i="0" u="none" strike="noStrike" cap="none" normalizeH="0" dirty="0">
                <a:ln>
                  <a:noFill/>
                </a:ln>
                <a:solidFill>
                  <a:schemeClr val="bg1"/>
                </a:solidFill>
                <a:effectLst/>
              </a:rPr>
              <a:t> condition was ‘</a:t>
            </a:r>
            <a:r>
              <a:rPr kumimoji="0" lang="en-US" altLang="en-US" sz="2400" b="1" i="0" u="none" strike="noStrike" cap="none" normalizeH="0" dirty="0">
                <a:ln>
                  <a:noFill/>
                </a:ln>
                <a:solidFill>
                  <a:srgbClr val="FFC000"/>
                </a:solidFill>
                <a:effectLst/>
              </a:rPr>
              <a:t>extremely bad</a:t>
            </a:r>
            <a:r>
              <a:rPr kumimoji="0" lang="en-US" altLang="en-US" sz="2400" i="0" u="none" strike="noStrike" cap="none" normalizeH="0" dirty="0">
                <a:ln>
                  <a:noFill/>
                </a:ln>
                <a:solidFill>
                  <a:schemeClr val="bg1"/>
                </a:solidFill>
                <a:effectLst/>
              </a:rPr>
              <a:t>’,  and they were ‘literally pinned down there, </a:t>
            </a:r>
            <a:r>
              <a:rPr kumimoji="0" lang="en-US" altLang="en-US" sz="2400" b="1" i="0" u="none" strike="noStrike" cap="none" normalizeH="0" dirty="0">
                <a:ln>
                  <a:noFill/>
                </a:ln>
                <a:solidFill>
                  <a:srgbClr val="FFC000"/>
                </a:solidFill>
                <a:effectLst/>
              </a:rPr>
              <a:t>hopeless and homeless</a:t>
            </a:r>
            <a:r>
              <a:rPr kumimoji="0" lang="en-US" altLang="en-US" sz="2400" i="0" u="none" strike="noStrike" cap="none" normalizeH="0" dirty="0">
                <a:ln>
                  <a:noFill/>
                </a:ln>
                <a:solidFill>
                  <a:schemeClr val="bg1"/>
                </a:solidFill>
                <a:effectLst/>
              </a:rPr>
              <a:t>’</a:t>
            </a:r>
            <a:endParaRPr kumimoji="0" lang="en-US" altLang="en-US" sz="240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chemeClr val="bg1"/>
                </a:solidFill>
              </a:rPr>
              <a:t>The bad treatment led to numerous slave revolts, beginning in </a:t>
            </a:r>
            <a:r>
              <a:rPr lang="en-US" altLang="en-US" sz="2400" b="1" dirty="0">
                <a:solidFill>
                  <a:srgbClr val="FFC000"/>
                </a:solidFill>
              </a:rPr>
              <a:t>689AD</a:t>
            </a:r>
            <a:r>
              <a:rPr lang="en-US" altLang="en-US" sz="2400" dirty="0">
                <a:solidFill>
                  <a:schemeClr val="bg1"/>
                </a:solidFill>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rPr>
              <a:t>[</a:t>
            </a:r>
            <a:r>
              <a:rPr lang="en-US" altLang="en-US" sz="1600" dirty="0" err="1">
                <a:solidFill>
                  <a:schemeClr val="bg1"/>
                </a:solidFill>
              </a:rPr>
              <a:t>Oseni</a:t>
            </a:r>
            <a:r>
              <a:rPr lang="en-US" altLang="en-US" sz="1600" dirty="0">
                <a:solidFill>
                  <a:schemeClr val="bg1"/>
                </a:solidFill>
              </a:rPr>
              <a:t>, ‘The Revolts of Black Slaves on Iraq’, 58</a:t>
            </a:r>
            <a:r>
              <a:rPr kumimoji="0" lang="en-US" altLang="en-US" sz="1600" b="0" i="0" u="none" strike="noStrike" cap="none" normalizeH="0" baseline="0" dirty="0">
                <a:ln>
                  <a:noFill/>
                </a:ln>
                <a:solidFill>
                  <a:schemeClr val="bg1"/>
                </a:solidFill>
                <a:effectLst/>
              </a:rPr>
              <a:t>]</a:t>
            </a:r>
          </a:p>
        </p:txBody>
      </p:sp>
    </p:spTree>
    <p:extLst>
      <p:ext uri="{BB962C8B-B14F-4D97-AF65-F5344CB8AC3E}">
        <p14:creationId xmlns:p14="http://schemas.microsoft.com/office/powerpoint/2010/main" val="3130932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748145" y="323451"/>
            <a:ext cx="7860146" cy="1077218"/>
          </a:xfrm>
          <a:prstGeom prst="rect">
            <a:avLst/>
          </a:prstGeom>
          <a:noFill/>
        </p:spPr>
        <p:txBody>
          <a:bodyPr wrap="square" rtlCol="0">
            <a:spAutoFit/>
          </a:bodyPr>
          <a:lstStyle/>
          <a:p>
            <a:pPr algn="ctr"/>
            <a:r>
              <a:rPr lang="en-GB" sz="3200" b="1" dirty="0">
                <a:solidFill>
                  <a:srgbClr val="0070C0"/>
                </a:solidFill>
              </a:rPr>
              <a:t>From 639 AD</a:t>
            </a:r>
          </a:p>
          <a:p>
            <a:pPr algn="ctr"/>
            <a:r>
              <a:rPr lang="en-GB" sz="3200" b="1" dirty="0">
                <a:solidFill>
                  <a:srgbClr val="0070C0"/>
                </a:solidFill>
              </a:rPr>
              <a:t>Arab Conquest into Africa &amp; Asia</a:t>
            </a:r>
            <a:endParaRPr lang="en-GB" sz="3600" b="1" dirty="0">
              <a:solidFill>
                <a:srgbClr val="0070C0"/>
              </a:solidFill>
            </a:endParaRPr>
          </a:p>
        </p:txBody>
      </p:sp>
      <p:pic>
        <p:nvPicPr>
          <p:cNvPr id="3" name="Picture 2"/>
          <p:cNvPicPr>
            <a:picLocks noChangeAspect="1"/>
          </p:cNvPicPr>
          <p:nvPr/>
        </p:nvPicPr>
        <p:blipFill>
          <a:blip r:embed="rId5"/>
          <a:stretch>
            <a:fillRect/>
          </a:stretch>
        </p:blipFill>
        <p:spPr>
          <a:xfrm>
            <a:off x="124495" y="1466792"/>
            <a:ext cx="8895010" cy="5413249"/>
          </a:xfrm>
          <a:prstGeom prst="rect">
            <a:avLst/>
          </a:prstGeom>
        </p:spPr>
      </p:pic>
    </p:spTree>
    <p:extLst>
      <p:ext uri="{BB962C8B-B14F-4D97-AF65-F5344CB8AC3E}">
        <p14:creationId xmlns:p14="http://schemas.microsoft.com/office/powerpoint/2010/main" val="2541990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stretch>
            <a:fillRect/>
          </a:stretch>
        </p:blipFill>
        <p:spPr>
          <a:xfrm rot="20069835">
            <a:off x="459616" y="-54855"/>
            <a:ext cx="1620621" cy="1529417"/>
          </a:xfrm>
          <a:prstGeom prst="rect">
            <a:avLst/>
          </a:prstGeom>
        </p:spPr>
      </p:pic>
      <p:sp>
        <p:nvSpPr>
          <p:cNvPr id="5" name="TextBox 4"/>
          <p:cNvSpPr txBox="1"/>
          <p:nvPr/>
        </p:nvSpPr>
        <p:spPr>
          <a:xfrm>
            <a:off x="748145" y="323451"/>
            <a:ext cx="7860146" cy="1077218"/>
          </a:xfrm>
          <a:prstGeom prst="rect">
            <a:avLst/>
          </a:prstGeom>
          <a:noFill/>
        </p:spPr>
        <p:txBody>
          <a:bodyPr wrap="square" rtlCol="0">
            <a:spAutoFit/>
          </a:bodyPr>
          <a:lstStyle/>
          <a:p>
            <a:pPr algn="ctr"/>
            <a:r>
              <a:rPr lang="en-GB" sz="3200" b="1" dirty="0">
                <a:solidFill>
                  <a:srgbClr val="0070C0"/>
                </a:solidFill>
              </a:rPr>
              <a:t>From 639 AD</a:t>
            </a:r>
          </a:p>
          <a:p>
            <a:pPr algn="ctr"/>
            <a:r>
              <a:rPr lang="en-GB" sz="3200" b="1" dirty="0">
                <a:solidFill>
                  <a:srgbClr val="0070C0"/>
                </a:solidFill>
              </a:rPr>
              <a:t>Trade Routes from Africa to Asia</a:t>
            </a:r>
            <a:endParaRPr lang="en-GB" sz="3600" b="1" dirty="0">
              <a:solidFill>
                <a:srgbClr val="0070C0"/>
              </a:solidFill>
            </a:endParaRPr>
          </a:p>
        </p:txBody>
      </p:sp>
      <p:pic>
        <p:nvPicPr>
          <p:cNvPr id="2" name="Picture 1"/>
          <p:cNvPicPr>
            <a:picLocks noChangeAspect="1"/>
          </p:cNvPicPr>
          <p:nvPr/>
        </p:nvPicPr>
        <p:blipFill>
          <a:blip r:embed="rId5"/>
          <a:stretch>
            <a:fillRect/>
          </a:stretch>
        </p:blipFill>
        <p:spPr>
          <a:xfrm>
            <a:off x="748145" y="1395443"/>
            <a:ext cx="7563455" cy="5460815"/>
          </a:xfrm>
          <a:prstGeom prst="rect">
            <a:avLst/>
          </a:prstGeom>
        </p:spPr>
      </p:pic>
    </p:spTree>
    <p:extLst>
      <p:ext uri="{BB962C8B-B14F-4D97-AF65-F5344CB8AC3E}">
        <p14:creationId xmlns:p14="http://schemas.microsoft.com/office/powerpoint/2010/main" val="3488757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1836169"/>
            <a:ext cx="7860146" cy="2308324"/>
          </a:xfrm>
          <a:prstGeom prst="rect">
            <a:avLst/>
          </a:prstGeom>
          <a:noFill/>
        </p:spPr>
        <p:txBody>
          <a:bodyPr wrap="square" rtlCol="0">
            <a:spAutoFit/>
          </a:bodyPr>
          <a:lstStyle/>
          <a:p>
            <a:pPr algn="ctr"/>
            <a:r>
              <a:rPr lang="en-GB" sz="7200" i="1" dirty="0"/>
              <a:t>Where Did This All Come From?</a:t>
            </a:r>
            <a:endParaRPr lang="en-GB" sz="7200" dirty="0">
              <a:solidFill>
                <a:srgbClr val="0070C0"/>
              </a:solidFill>
            </a:endParaRPr>
          </a:p>
        </p:txBody>
      </p:sp>
    </p:spTree>
    <p:extLst>
      <p:ext uri="{BB962C8B-B14F-4D97-AF65-F5344CB8AC3E}">
        <p14:creationId xmlns:p14="http://schemas.microsoft.com/office/powerpoint/2010/main" val="2653903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1695276"/>
            <a:ext cx="7870314" cy="3016210"/>
          </a:xfrm>
          <a:prstGeom prst="rect">
            <a:avLst/>
          </a:prstGeom>
          <a:noFill/>
        </p:spPr>
        <p:txBody>
          <a:bodyPr wrap="square" rtlCol="0">
            <a:spAutoFit/>
          </a:bodyPr>
          <a:lstStyle/>
          <a:p>
            <a:pPr algn="just"/>
            <a:endParaRPr lang="en-GB" sz="2400" dirty="0"/>
          </a:p>
          <a:p>
            <a:pPr algn="just"/>
            <a:r>
              <a:rPr lang="en-GB" sz="2400" b="1" dirty="0"/>
              <a:t>Historian, David Goldenberg, states: </a:t>
            </a:r>
          </a:p>
          <a:p>
            <a:pPr algn="just"/>
            <a:endParaRPr lang="en-GB" sz="2400" b="1" dirty="0"/>
          </a:p>
          <a:p>
            <a:pPr algn="just"/>
            <a:r>
              <a:rPr lang="en-GB" sz="2400" i="1" dirty="0"/>
              <a:t>“…in the </a:t>
            </a:r>
            <a:r>
              <a:rPr lang="en-GB" sz="2400" b="1" i="1" dirty="0">
                <a:solidFill>
                  <a:srgbClr val="C00000"/>
                </a:solidFill>
              </a:rPr>
              <a:t>seventh century</a:t>
            </a:r>
            <a:r>
              <a:rPr lang="en-GB" sz="2400" i="1" dirty="0"/>
              <a:t>, we begin to see the expressions </a:t>
            </a:r>
            <a:r>
              <a:rPr lang="en-GB" sz="2400" b="1" i="1" dirty="0" err="1">
                <a:solidFill>
                  <a:srgbClr val="C00000"/>
                </a:solidFill>
              </a:rPr>
              <a:t>banu</a:t>
            </a:r>
            <a:r>
              <a:rPr lang="en-GB" sz="2400" b="1" i="1" dirty="0">
                <a:solidFill>
                  <a:srgbClr val="C00000"/>
                </a:solidFill>
              </a:rPr>
              <a:t> ham</a:t>
            </a:r>
            <a:r>
              <a:rPr lang="en-GB" sz="2400" i="1" dirty="0">
                <a:solidFill>
                  <a:srgbClr val="C00000"/>
                </a:solidFill>
              </a:rPr>
              <a:t> </a:t>
            </a:r>
            <a:r>
              <a:rPr lang="en-GB" sz="2400" i="1" dirty="0"/>
              <a:t>(Arabic) and </a:t>
            </a:r>
            <a:r>
              <a:rPr lang="en-GB" sz="2400" b="1" i="1" dirty="0" err="1">
                <a:solidFill>
                  <a:srgbClr val="C00000"/>
                </a:solidFill>
              </a:rPr>
              <a:t>bnei</a:t>
            </a:r>
            <a:r>
              <a:rPr lang="en-GB" sz="2400" b="1" i="1" dirty="0">
                <a:solidFill>
                  <a:srgbClr val="C00000"/>
                </a:solidFill>
              </a:rPr>
              <a:t> ham</a:t>
            </a:r>
            <a:r>
              <a:rPr lang="en-GB" sz="2400" i="1" dirty="0">
                <a:solidFill>
                  <a:srgbClr val="C00000"/>
                </a:solidFill>
              </a:rPr>
              <a:t> </a:t>
            </a:r>
            <a:r>
              <a:rPr lang="en-GB" sz="2400" i="1" dirty="0"/>
              <a:t>(Hebrew) being used as synonyms for “</a:t>
            </a:r>
            <a:r>
              <a:rPr lang="en-GB" sz="2400" b="1" i="1" dirty="0">
                <a:solidFill>
                  <a:srgbClr val="C00000"/>
                </a:solidFill>
              </a:rPr>
              <a:t>black African</a:t>
            </a:r>
            <a:r>
              <a:rPr lang="en-GB" sz="2400" i="1" dirty="0"/>
              <a:t>”.</a:t>
            </a:r>
            <a:endParaRPr lang="en-GB" sz="1000" i="1" dirty="0"/>
          </a:p>
          <a:p>
            <a:pPr algn="just"/>
            <a:endParaRPr lang="en-GB" sz="1000" dirty="0"/>
          </a:p>
          <a:p>
            <a:pPr algn="just"/>
            <a:endParaRPr lang="en-GB" sz="1000" dirty="0"/>
          </a:p>
          <a:p>
            <a:pPr algn="just"/>
            <a:endParaRPr lang="en-GB" sz="1000" dirty="0"/>
          </a:p>
          <a:p>
            <a:pPr algn="just"/>
            <a:r>
              <a:rPr lang="en-GB" sz="1600" dirty="0"/>
              <a:t>[Goldenberg, “The Curse of Ham” pp. 166-167]</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3554819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1695276"/>
            <a:ext cx="7722532" cy="2646878"/>
          </a:xfrm>
          <a:prstGeom prst="rect">
            <a:avLst/>
          </a:prstGeom>
          <a:noFill/>
        </p:spPr>
        <p:txBody>
          <a:bodyPr wrap="square" rtlCol="0">
            <a:spAutoFit/>
          </a:bodyPr>
          <a:lstStyle/>
          <a:p>
            <a:pPr algn="just"/>
            <a:endParaRPr lang="en-GB" sz="2400" dirty="0"/>
          </a:p>
          <a:p>
            <a:pPr algn="just"/>
            <a:r>
              <a:rPr lang="en-GB" sz="2400" b="1" dirty="0"/>
              <a:t>Historian, Rotter, states: </a:t>
            </a:r>
          </a:p>
          <a:p>
            <a:pPr algn="just"/>
            <a:endParaRPr lang="en-GB" sz="2400" b="1" dirty="0"/>
          </a:p>
          <a:p>
            <a:pPr algn="just"/>
            <a:r>
              <a:rPr lang="en-GB" sz="2400" i="1" dirty="0"/>
              <a:t>“…during the first three Islamic centuries </a:t>
            </a:r>
            <a:r>
              <a:rPr lang="en-GB" sz="2400" b="1" i="1" dirty="0" err="1"/>
              <a:t>banu</a:t>
            </a:r>
            <a:r>
              <a:rPr lang="en-GB" sz="2400" b="1" i="1" dirty="0"/>
              <a:t> Ham </a:t>
            </a:r>
            <a:r>
              <a:rPr lang="en-GB" sz="2400" i="1" dirty="0"/>
              <a:t>appears quite often as a </a:t>
            </a:r>
            <a:r>
              <a:rPr lang="en-GB" sz="2400" b="1" i="1" dirty="0">
                <a:solidFill>
                  <a:srgbClr val="C00000"/>
                </a:solidFill>
              </a:rPr>
              <a:t>synonym for a black African</a:t>
            </a:r>
            <a:r>
              <a:rPr lang="en-GB" sz="2400" i="1" dirty="0"/>
              <a:t>.</a:t>
            </a:r>
            <a:endParaRPr lang="en-GB" sz="1000" i="1" dirty="0"/>
          </a:p>
          <a:p>
            <a:pPr algn="just"/>
            <a:endParaRPr lang="en-GB" sz="1000" dirty="0"/>
          </a:p>
          <a:p>
            <a:pPr algn="just"/>
            <a:endParaRPr lang="en-GB" sz="1000" dirty="0"/>
          </a:p>
          <a:p>
            <a:pPr algn="just"/>
            <a:endParaRPr lang="en-GB" sz="1000" dirty="0"/>
          </a:p>
          <a:p>
            <a:pPr algn="just"/>
            <a:r>
              <a:rPr lang="en-GB" sz="1600" dirty="0"/>
              <a:t>[Rotter, “Die </a:t>
            </a:r>
            <a:r>
              <a:rPr lang="en-GB" sz="1600" dirty="0" err="1"/>
              <a:t>Stellung</a:t>
            </a:r>
            <a:r>
              <a:rPr lang="en-GB" sz="1600" dirty="0"/>
              <a:t> des </a:t>
            </a:r>
            <a:r>
              <a:rPr lang="en-GB" sz="1600" dirty="0" err="1"/>
              <a:t>Negers</a:t>
            </a:r>
            <a:r>
              <a:rPr lang="en-GB" sz="1600" dirty="0"/>
              <a:t>” p. 141]</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2149070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76133" y="1781903"/>
            <a:ext cx="7870314" cy="4124206"/>
          </a:xfrm>
          <a:prstGeom prst="rect">
            <a:avLst/>
          </a:prstGeom>
          <a:noFill/>
        </p:spPr>
        <p:txBody>
          <a:bodyPr wrap="square" rtlCol="0">
            <a:spAutoFit/>
          </a:bodyPr>
          <a:lstStyle/>
          <a:p>
            <a:pPr algn="just"/>
            <a:r>
              <a:rPr lang="en-GB" sz="2400" b="1" dirty="0"/>
              <a:t>Historian, David Goldenberg, states: </a:t>
            </a:r>
          </a:p>
          <a:p>
            <a:pPr algn="just"/>
            <a:endParaRPr lang="en-GB" sz="2400" b="1" dirty="0"/>
          </a:p>
          <a:p>
            <a:pPr algn="just"/>
            <a:r>
              <a:rPr lang="en-GB" sz="2400" i="1" dirty="0"/>
              <a:t>“We </a:t>
            </a:r>
            <a:r>
              <a:rPr lang="en-GB" sz="2400" i="1" dirty="0">
                <a:solidFill>
                  <a:srgbClr val="0070C0"/>
                </a:solidFill>
              </a:rPr>
              <a:t>first see </a:t>
            </a:r>
            <a:r>
              <a:rPr lang="en-GB" sz="2400" i="1" dirty="0"/>
              <a:t>this… </a:t>
            </a:r>
            <a:r>
              <a:rPr lang="en-GB" sz="2400" i="1" dirty="0">
                <a:solidFill>
                  <a:srgbClr val="0070C0"/>
                </a:solidFill>
              </a:rPr>
              <a:t>explicit link between skin colour and slavery </a:t>
            </a:r>
            <a:r>
              <a:rPr lang="en-GB" sz="2400" i="1" dirty="0"/>
              <a:t>in Near Eastern sources beginning in the </a:t>
            </a:r>
            <a:r>
              <a:rPr lang="en-GB" sz="2400" i="1" dirty="0">
                <a:solidFill>
                  <a:srgbClr val="0070C0"/>
                </a:solidFill>
              </a:rPr>
              <a:t>seventh century</a:t>
            </a:r>
            <a:r>
              <a:rPr lang="en-GB" sz="2400" i="1" dirty="0"/>
              <a:t>.”</a:t>
            </a:r>
          </a:p>
          <a:p>
            <a:pPr algn="just"/>
            <a:endParaRPr lang="en-GB" sz="2400" i="1" dirty="0"/>
          </a:p>
          <a:p>
            <a:pPr algn="just"/>
            <a:r>
              <a:rPr lang="en-GB" sz="2400" i="1" dirty="0"/>
              <a:t>“The </a:t>
            </a:r>
            <a:r>
              <a:rPr lang="en-GB" sz="2400" i="1" dirty="0">
                <a:solidFill>
                  <a:schemeClr val="accent1"/>
                </a:solidFill>
              </a:rPr>
              <a:t>tradition that Noah uttered a dual curse </a:t>
            </a:r>
            <a:r>
              <a:rPr lang="en-GB" sz="2400" i="1" dirty="0"/>
              <a:t>against his son Ham, cursing him with blackness and with slavery at the same time, is very </a:t>
            </a:r>
            <a:r>
              <a:rPr lang="en-GB" sz="2400" i="1" dirty="0">
                <a:solidFill>
                  <a:schemeClr val="accent1"/>
                </a:solidFill>
              </a:rPr>
              <a:t>widespread in Islamic sources</a:t>
            </a:r>
            <a:r>
              <a:rPr lang="en-GB" sz="2400" i="1" dirty="0"/>
              <a:t>.”</a:t>
            </a:r>
            <a:endParaRPr lang="en-GB" sz="1000" i="1" dirty="0"/>
          </a:p>
          <a:p>
            <a:pPr algn="just"/>
            <a:endParaRPr lang="en-GB" sz="1000" dirty="0"/>
          </a:p>
          <a:p>
            <a:pPr algn="just"/>
            <a:endParaRPr lang="en-GB" sz="1000" dirty="0"/>
          </a:p>
          <a:p>
            <a:pPr algn="just"/>
            <a:endParaRPr lang="en-GB" sz="1000" dirty="0"/>
          </a:p>
          <a:p>
            <a:pPr algn="just"/>
            <a:r>
              <a:rPr lang="en-GB" sz="1600" dirty="0"/>
              <a:t>[Goldenberg, “The Curse of Ham” pp. 170]</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2822909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3"/>
          <a:stretch>
            <a:fillRect/>
          </a:stretch>
        </p:blipFill>
        <p:spPr>
          <a:xfrm rot="20069835">
            <a:off x="462731" y="162223"/>
            <a:ext cx="1620621" cy="1529417"/>
          </a:xfrm>
          <a:prstGeom prst="rect">
            <a:avLst/>
          </a:prstGeom>
        </p:spPr>
      </p:pic>
      <p:sp>
        <p:nvSpPr>
          <p:cNvPr id="2" name="TextBox 1"/>
          <p:cNvSpPr txBox="1"/>
          <p:nvPr/>
        </p:nvSpPr>
        <p:spPr>
          <a:xfrm>
            <a:off x="885759" y="1695276"/>
            <a:ext cx="7870314" cy="3908762"/>
          </a:xfrm>
          <a:prstGeom prst="rect">
            <a:avLst/>
          </a:prstGeom>
          <a:noFill/>
        </p:spPr>
        <p:txBody>
          <a:bodyPr wrap="square" rtlCol="0">
            <a:spAutoFit/>
          </a:bodyPr>
          <a:lstStyle/>
          <a:p>
            <a:pPr algn="just"/>
            <a:r>
              <a:rPr lang="en-GB" sz="2400" b="1" dirty="0"/>
              <a:t>David Goldenberg also found versions of the Curse of Ham in these Muslim sources:</a:t>
            </a:r>
          </a:p>
          <a:p>
            <a:pPr algn="just"/>
            <a:endParaRPr lang="en-GB" sz="2400" dirty="0"/>
          </a:p>
          <a:p>
            <a:pPr algn="just"/>
            <a:r>
              <a:rPr lang="en-GB" sz="2400" b="1" dirty="0"/>
              <a:t>Ibn Ata (647-732)</a:t>
            </a:r>
          </a:p>
          <a:p>
            <a:pPr algn="just"/>
            <a:r>
              <a:rPr lang="en-GB" sz="2400" i="1" dirty="0"/>
              <a:t>“Ham begat all those who are </a:t>
            </a:r>
            <a:r>
              <a:rPr lang="en-GB" sz="2400" b="1" i="1" dirty="0">
                <a:solidFill>
                  <a:srgbClr val="C00000"/>
                </a:solidFill>
              </a:rPr>
              <a:t>black and curly-haired</a:t>
            </a:r>
            <a:r>
              <a:rPr lang="en-GB" sz="2400" i="1" dirty="0"/>
              <a:t>….Noah prayed that the hair of Ham’s descendants would not grow beyond their ears, and that </a:t>
            </a:r>
            <a:r>
              <a:rPr lang="en-GB" sz="2400" b="1" i="1" dirty="0">
                <a:solidFill>
                  <a:srgbClr val="C00000"/>
                </a:solidFill>
              </a:rPr>
              <a:t>wherever his descendants met the children of Shem, the latter would enslave them</a:t>
            </a:r>
            <a:r>
              <a:rPr lang="en-GB" sz="2400" i="1" dirty="0"/>
              <a:t>.”</a:t>
            </a:r>
          </a:p>
          <a:p>
            <a:pPr algn="just"/>
            <a:endParaRPr lang="en-GB" sz="1000" dirty="0"/>
          </a:p>
          <a:p>
            <a:pPr algn="just"/>
            <a:endParaRPr lang="en-GB" sz="1000" dirty="0"/>
          </a:p>
          <a:p>
            <a:pPr algn="just"/>
            <a:endParaRPr lang="en-GB" sz="1000" dirty="0"/>
          </a:p>
          <a:p>
            <a:pPr algn="just"/>
            <a:endParaRPr lang="en-GB" sz="1000" dirty="0"/>
          </a:p>
          <a:p>
            <a:pPr algn="just"/>
            <a:r>
              <a:rPr lang="en-GB" sz="1600" dirty="0"/>
              <a:t>[Goldenberg, “Curse of Ham,” 33]</a:t>
            </a:r>
          </a:p>
        </p:txBody>
      </p:sp>
    </p:spTree>
    <p:extLst>
      <p:ext uri="{BB962C8B-B14F-4D97-AF65-F5344CB8AC3E}">
        <p14:creationId xmlns:p14="http://schemas.microsoft.com/office/powerpoint/2010/main" val="316768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320"/>
            <a:ext cx="9144000" cy="6858000"/>
          </a:xfrm>
          <a:prstGeom prst="rect">
            <a:avLst/>
          </a:prstGeom>
        </p:spPr>
      </p:pic>
      <p:sp>
        <p:nvSpPr>
          <p:cNvPr id="2" name="TextBox 1"/>
          <p:cNvSpPr txBox="1"/>
          <p:nvPr/>
        </p:nvSpPr>
        <p:spPr>
          <a:xfrm>
            <a:off x="704538" y="1933770"/>
            <a:ext cx="5671548" cy="769441"/>
          </a:xfrm>
          <a:prstGeom prst="rect">
            <a:avLst/>
          </a:prstGeom>
          <a:noFill/>
        </p:spPr>
        <p:txBody>
          <a:bodyPr wrap="square" rtlCol="0">
            <a:spAutoFit/>
          </a:bodyPr>
          <a:lstStyle/>
          <a:p>
            <a:r>
              <a:rPr lang="en-GB" sz="4400" b="1" dirty="0">
                <a:solidFill>
                  <a:srgbClr val="FFC000"/>
                </a:solidFill>
              </a:rPr>
              <a:t>David </a:t>
            </a:r>
            <a:r>
              <a:rPr lang="en-GB" sz="4400" b="1" dirty="0" err="1">
                <a:solidFill>
                  <a:srgbClr val="FFC000"/>
                </a:solidFill>
              </a:rPr>
              <a:t>Brion</a:t>
            </a:r>
            <a:r>
              <a:rPr lang="en-GB" sz="4400" b="1" dirty="0">
                <a:solidFill>
                  <a:srgbClr val="FFC000"/>
                </a:solidFill>
              </a:rPr>
              <a:t> Davis</a:t>
            </a:r>
          </a:p>
        </p:txBody>
      </p:sp>
      <p:sp>
        <p:nvSpPr>
          <p:cNvPr id="3" name="TextBox 2"/>
          <p:cNvSpPr txBox="1"/>
          <p:nvPr/>
        </p:nvSpPr>
        <p:spPr>
          <a:xfrm>
            <a:off x="704538" y="2703211"/>
            <a:ext cx="7846338" cy="5139869"/>
          </a:xfrm>
          <a:prstGeom prst="rect">
            <a:avLst/>
          </a:prstGeom>
          <a:noFill/>
        </p:spPr>
        <p:txBody>
          <a:bodyPr wrap="square" rtlCol="0">
            <a:spAutoFit/>
          </a:bodyPr>
          <a:lstStyle/>
          <a:p>
            <a:pPr algn="ctr"/>
            <a:endParaRPr lang="en-GB" sz="4400" i="1" dirty="0">
              <a:solidFill>
                <a:schemeClr val="bg1"/>
              </a:solidFill>
            </a:endParaRPr>
          </a:p>
          <a:p>
            <a:pPr algn="ctr"/>
            <a:r>
              <a:rPr lang="en-GB" sz="4400" i="1" dirty="0">
                <a:solidFill>
                  <a:schemeClr val="bg1"/>
                </a:solidFill>
              </a:rPr>
              <a:t>“The more we learn about slavery, the more difficulty we have defining it.”</a:t>
            </a:r>
          </a:p>
          <a:p>
            <a:pPr algn="ctr"/>
            <a:endParaRPr lang="en-GB" sz="3200" i="1" dirty="0">
              <a:solidFill>
                <a:schemeClr val="bg1"/>
              </a:solidFill>
            </a:endParaRPr>
          </a:p>
          <a:p>
            <a:pPr algn="ctr"/>
            <a:endParaRPr lang="en-GB" sz="3200" i="1" dirty="0">
              <a:solidFill>
                <a:schemeClr val="bg1"/>
              </a:solidFill>
            </a:endParaRPr>
          </a:p>
          <a:p>
            <a:pPr algn="ctr"/>
            <a:r>
              <a:rPr lang="en-GB" sz="2000" i="1" dirty="0" err="1">
                <a:solidFill>
                  <a:schemeClr val="bg1"/>
                </a:solidFill>
              </a:rPr>
              <a:t>Harrill</a:t>
            </a:r>
            <a:r>
              <a:rPr lang="en-GB" sz="2000" i="1" dirty="0">
                <a:solidFill>
                  <a:schemeClr val="bg1"/>
                </a:solidFill>
              </a:rPr>
              <a:t>. J, “The Manumission of Slaves in Early Christianity”, p15</a:t>
            </a:r>
            <a:endParaRPr lang="en-GB" sz="1000" dirty="0"/>
          </a:p>
          <a:p>
            <a:pPr algn="ctr"/>
            <a:endParaRPr lang="en-GB" sz="3200" i="1" dirty="0">
              <a:solidFill>
                <a:schemeClr val="bg1"/>
              </a:solidFill>
            </a:endParaRPr>
          </a:p>
          <a:p>
            <a:endParaRPr lang="en-GB" dirty="0">
              <a:solidFill>
                <a:schemeClr val="bg1"/>
              </a:solidFill>
            </a:endParaRPr>
          </a:p>
          <a:p>
            <a:endParaRPr lang="en-GB" dirty="0"/>
          </a:p>
        </p:txBody>
      </p:sp>
      <p:pic>
        <p:nvPicPr>
          <p:cNvPr id="5" name="Picture 4"/>
          <p:cNvPicPr>
            <a:picLocks noChangeAspect="1"/>
          </p:cNvPicPr>
          <p:nvPr/>
        </p:nvPicPr>
        <p:blipFill>
          <a:blip r:embed="rId4"/>
          <a:stretch>
            <a:fillRect/>
          </a:stretch>
        </p:blipFill>
        <p:spPr>
          <a:xfrm>
            <a:off x="6877693" y="1114620"/>
            <a:ext cx="1171575" cy="1638300"/>
          </a:xfrm>
          <a:prstGeom prst="rect">
            <a:avLst/>
          </a:prstGeom>
        </p:spPr>
      </p:pic>
    </p:spTree>
    <p:extLst>
      <p:ext uri="{BB962C8B-B14F-4D97-AF65-F5344CB8AC3E}">
        <p14:creationId xmlns:p14="http://schemas.microsoft.com/office/powerpoint/2010/main" val="292265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1695276"/>
            <a:ext cx="7870314" cy="3385542"/>
          </a:xfrm>
          <a:prstGeom prst="rect">
            <a:avLst/>
          </a:prstGeom>
          <a:noFill/>
        </p:spPr>
        <p:txBody>
          <a:bodyPr wrap="square" rtlCol="0">
            <a:spAutoFit/>
          </a:bodyPr>
          <a:lstStyle/>
          <a:p>
            <a:pPr algn="just"/>
            <a:endParaRPr lang="en-GB" sz="2400" dirty="0"/>
          </a:p>
          <a:p>
            <a:pPr algn="just"/>
            <a:r>
              <a:rPr lang="en-GB" sz="2400" b="1" dirty="0" err="1"/>
              <a:t>Tabari</a:t>
            </a:r>
            <a:r>
              <a:rPr lang="en-GB" sz="2400" b="1" dirty="0"/>
              <a:t>, 923AD: </a:t>
            </a:r>
          </a:p>
          <a:p>
            <a:pPr algn="just"/>
            <a:endParaRPr lang="en-GB" sz="2400" b="1" dirty="0"/>
          </a:p>
          <a:p>
            <a:pPr algn="just"/>
            <a:r>
              <a:rPr lang="en-GB" sz="2400" i="1" dirty="0"/>
              <a:t>“Ham begat all those who are </a:t>
            </a:r>
            <a:r>
              <a:rPr lang="en-GB" sz="2400" i="1" dirty="0">
                <a:solidFill>
                  <a:srgbClr val="C00000"/>
                </a:solidFill>
              </a:rPr>
              <a:t>black and curly-haired</a:t>
            </a:r>
            <a:r>
              <a:rPr lang="en-GB" sz="2400" i="1" dirty="0"/>
              <a:t>… Noah prayed that the hair of Ham’s descendants would not grow beyond their ears, and that wherever his descendants met the children of Shem, </a:t>
            </a:r>
            <a:r>
              <a:rPr lang="en-GB" sz="2400" i="1" dirty="0">
                <a:solidFill>
                  <a:srgbClr val="C00000"/>
                </a:solidFill>
              </a:rPr>
              <a:t>the latter would enslave them</a:t>
            </a:r>
            <a:r>
              <a:rPr lang="en-GB" sz="2400" i="1" dirty="0"/>
              <a:t>”.</a:t>
            </a:r>
            <a:endParaRPr lang="en-GB" sz="1000" i="1" dirty="0"/>
          </a:p>
          <a:p>
            <a:pPr algn="just"/>
            <a:endParaRPr lang="en-GB" sz="1000" dirty="0"/>
          </a:p>
          <a:p>
            <a:pPr algn="just"/>
            <a:endParaRPr lang="en-GB" sz="1000" dirty="0"/>
          </a:p>
          <a:p>
            <a:pPr algn="just"/>
            <a:endParaRPr lang="en-GB" sz="1000" dirty="0"/>
          </a:p>
          <a:p>
            <a:pPr algn="just"/>
            <a:r>
              <a:rPr lang="en-GB" sz="1600" dirty="0"/>
              <a:t>[</a:t>
            </a:r>
            <a:r>
              <a:rPr lang="en-GB" sz="1600" dirty="0" err="1"/>
              <a:t>Brinner</a:t>
            </a:r>
            <a:r>
              <a:rPr lang="en-GB" sz="1600" dirty="0"/>
              <a:t>, “The History of al-</a:t>
            </a:r>
            <a:r>
              <a:rPr lang="en-GB" sz="1600" dirty="0" err="1"/>
              <a:t>Tabari</a:t>
            </a:r>
            <a:r>
              <a:rPr lang="en-GB" sz="1600" dirty="0"/>
              <a:t>” 1:223]</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3672728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25"/>
            <a:ext cx="9144000" cy="6858000"/>
          </a:xfrm>
          <a:prstGeom prst="rect">
            <a:avLst/>
          </a:prstGeom>
        </p:spPr>
      </p:pic>
      <p:sp>
        <p:nvSpPr>
          <p:cNvPr id="2" name="TextBox 1"/>
          <p:cNvSpPr txBox="1"/>
          <p:nvPr/>
        </p:nvSpPr>
        <p:spPr>
          <a:xfrm>
            <a:off x="885759" y="1695276"/>
            <a:ext cx="7870314" cy="4124206"/>
          </a:xfrm>
          <a:prstGeom prst="rect">
            <a:avLst/>
          </a:prstGeom>
          <a:noFill/>
        </p:spPr>
        <p:txBody>
          <a:bodyPr wrap="square" rtlCol="0">
            <a:spAutoFit/>
          </a:bodyPr>
          <a:lstStyle/>
          <a:p>
            <a:pPr algn="just"/>
            <a:endParaRPr lang="en-GB" sz="2400" dirty="0"/>
          </a:p>
          <a:p>
            <a:pPr algn="just"/>
            <a:r>
              <a:rPr lang="en-GB" sz="2400" b="1" dirty="0"/>
              <a:t>Ibn </a:t>
            </a:r>
            <a:r>
              <a:rPr lang="en-GB" sz="2400" b="1" dirty="0" err="1"/>
              <a:t>Khaldun</a:t>
            </a:r>
            <a:r>
              <a:rPr lang="en-GB" sz="2400" b="1" dirty="0"/>
              <a:t>, 13</a:t>
            </a:r>
            <a:r>
              <a:rPr lang="en-GB" sz="2400" b="1" baseline="30000" dirty="0"/>
              <a:t>th</a:t>
            </a:r>
            <a:r>
              <a:rPr lang="en-GB" sz="2400" b="1" dirty="0"/>
              <a:t> Century: </a:t>
            </a:r>
          </a:p>
          <a:p>
            <a:pPr algn="just"/>
            <a:endParaRPr lang="en-GB" sz="2400" b="1" dirty="0"/>
          </a:p>
          <a:p>
            <a:pPr algn="just"/>
            <a:r>
              <a:rPr lang="en-GB" sz="2400" i="1" dirty="0"/>
              <a:t>Notes and disagrees with the opinion:</a:t>
            </a:r>
          </a:p>
          <a:p>
            <a:pPr algn="just"/>
            <a:endParaRPr lang="en-GB" sz="2400" b="1" dirty="0"/>
          </a:p>
          <a:p>
            <a:pPr algn="just"/>
            <a:r>
              <a:rPr lang="en-GB" sz="2400" i="1" dirty="0"/>
              <a:t>“Negroes are the children of Ham, the son of Noah, and …they were singled out to be black as the result of Noah’s curse, which </a:t>
            </a:r>
            <a:r>
              <a:rPr lang="en-GB" sz="2400" i="1" dirty="0">
                <a:solidFill>
                  <a:srgbClr val="C00000"/>
                </a:solidFill>
              </a:rPr>
              <a:t>produced Ham’s colour and the slavery </a:t>
            </a:r>
            <a:r>
              <a:rPr lang="en-GB" sz="2400" i="1" dirty="0"/>
              <a:t>God inflicted upon his descendants”.</a:t>
            </a:r>
            <a:endParaRPr lang="en-GB" sz="1000" i="1" dirty="0"/>
          </a:p>
          <a:p>
            <a:pPr algn="just"/>
            <a:endParaRPr lang="en-GB" sz="1000" dirty="0"/>
          </a:p>
          <a:p>
            <a:pPr algn="just"/>
            <a:endParaRPr lang="en-GB" sz="1000" dirty="0"/>
          </a:p>
          <a:p>
            <a:pPr algn="just"/>
            <a:endParaRPr lang="en-GB" sz="1000" dirty="0"/>
          </a:p>
          <a:p>
            <a:pPr algn="just"/>
            <a:r>
              <a:rPr lang="en-GB" sz="1600" dirty="0"/>
              <a:t>Rosenthal, F. “Ibn </a:t>
            </a:r>
            <a:r>
              <a:rPr lang="en-GB" sz="1600" dirty="0" err="1"/>
              <a:t>Khaldun</a:t>
            </a:r>
            <a:r>
              <a:rPr lang="en-GB" sz="1600" dirty="0"/>
              <a:t>: The </a:t>
            </a:r>
            <a:r>
              <a:rPr lang="en-GB" sz="1600" dirty="0" err="1"/>
              <a:t>Muqaddimah</a:t>
            </a:r>
            <a:r>
              <a:rPr lang="en-GB" sz="1600" dirty="0"/>
              <a:t>” 2</a:t>
            </a:r>
            <a:r>
              <a:rPr lang="en-GB" sz="1600" baseline="30000" dirty="0"/>
              <a:t>nd</a:t>
            </a:r>
            <a:r>
              <a:rPr lang="en-GB" sz="1600" dirty="0"/>
              <a:t> ed. (1967) pp. 171-172</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2865732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41927" y="1466831"/>
            <a:ext cx="7860146" cy="4339650"/>
          </a:xfrm>
          <a:prstGeom prst="rect">
            <a:avLst/>
          </a:prstGeom>
          <a:noFill/>
        </p:spPr>
        <p:txBody>
          <a:bodyPr wrap="square" rtlCol="0">
            <a:spAutoFit/>
          </a:bodyPr>
          <a:lstStyle/>
          <a:p>
            <a:pPr algn="just"/>
            <a:r>
              <a:rPr lang="en-GB" sz="2400" b="1" dirty="0"/>
              <a:t>Midrash on Genesis (5</a:t>
            </a:r>
            <a:r>
              <a:rPr lang="en-GB" sz="2400" b="1" baseline="30000" dirty="0"/>
              <a:t>th</a:t>
            </a:r>
            <a:r>
              <a:rPr lang="en-GB" sz="2400" b="1" dirty="0"/>
              <a:t> Century)</a:t>
            </a:r>
          </a:p>
          <a:p>
            <a:pPr algn="just"/>
            <a:endParaRPr lang="en-GB" sz="2400" dirty="0"/>
          </a:p>
          <a:p>
            <a:pPr algn="just"/>
            <a:r>
              <a:rPr lang="en-GB" sz="2400" dirty="0"/>
              <a:t>“R[</a:t>
            </a:r>
            <a:r>
              <a:rPr lang="en-GB" sz="2400" dirty="0" err="1"/>
              <a:t>abbi</a:t>
            </a:r>
            <a:r>
              <a:rPr lang="en-GB" sz="2400" dirty="0"/>
              <a:t>] Huna said in R[</a:t>
            </a:r>
            <a:r>
              <a:rPr lang="en-GB" sz="2400" dirty="0" err="1"/>
              <a:t>abbi</a:t>
            </a:r>
            <a:r>
              <a:rPr lang="en-GB" sz="2400" dirty="0"/>
              <a:t>] Joseph’s name (Noah declared), “you have prevented me from begetting a fourth son, therefore I </a:t>
            </a:r>
            <a:r>
              <a:rPr lang="en-GB" sz="2400" b="1" dirty="0">
                <a:solidFill>
                  <a:srgbClr val="C00000"/>
                </a:solidFill>
              </a:rPr>
              <a:t>curse your fourth son</a:t>
            </a:r>
            <a:r>
              <a:rPr lang="en-GB" sz="2400" dirty="0"/>
              <a:t>.” R[</a:t>
            </a:r>
            <a:r>
              <a:rPr lang="en-GB" sz="2400" dirty="0" err="1"/>
              <a:t>abbi</a:t>
            </a:r>
            <a:r>
              <a:rPr lang="en-GB" sz="2400" dirty="0"/>
              <a:t>] Huna also said in R[</a:t>
            </a:r>
            <a:r>
              <a:rPr lang="en-GB" sz="2400" dirty="0" err="1"/>
              <a:t>abbi</a:t>
            </a:r>
            <a:r>
              <a:rPr lang="en-GB" sz="2400" dirty="0"/>
              <a:t>] Joseph’s name: “You have prevented me from doing something in the dark (…cohabitation), therefore your seed will be ugly and dark-skinned. “R[</a:t>
            </a:r>
            <a:r>
              <a:rPr lang="en-GB" sz="2400" dirty="0" err="1"/>
              <a:t>abbi</a:t>
            </a:r>
            <a:r>
              <a:rPr lang="en-GB" sz="2400" dirty="0"/>
              <a:t>] </a:t>
            </a:r>
            <a:r>
              <a:rPr lang="en-GB" sz="2400" dirty="0" err="1"/>
              <a:t>Hiyya</a:t>
            </a:r>
            <a:r>
              <a:rPr lang="en-GB" sz="2400" dirty="0"/>
              <a:t> said: “Ham and the dog copulated in the Ark, therefore </a:t>
            </a:r>
            <a:r>
              <a:rPr lang="en-GB" sz="2400" b="1" dirty="0">
                <a:solidFill>
                  <a:srgbClr val="C00000"/>
                </a:solidFill>
              </a:rPr>
              <a:t>Ham came black-skinned</a:t>
            </a:r>
            <a:r>
              <a:rPr lang="en-GB" sz="2400" dirty="0"/>
              <a:t> while the dog publicly exposes his copulation.”</a:t>
            </a:r>
          </a:p>
          <a:p>
            <a:endParaRPr lang="en-GB" dirty="0"/>
          </a:p>
          <a:p>
            <a:r>
              <a:rPr lang="en-GB" dirty="0"/>
              <a:t>Freedman and Simon, Midrash </a:t>
            </a:r>
            <a:r>
              <a:rPr lang="en-GB" dirty="0" err="1"/>
              <a:t>Rabbah</a:t>
            </a:r>
            <a:r>
              <a:rPr lang="en-GB" dirty="0"/>
              <a:t>: Genesis, chap. 36</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spTree>
    <p:extLst>
      <p:ext uri="{BB962C8B-B14F-4D97-AF65-F5344CB8AC3E}">
        <p14:creationId xmlns:p14="http://schemas.microsoft.com/office/powerpoint/2010/main" val="1940755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48145" y="1853863"/>
            <a:ext cx="7860146" cy="2923877"/>
          </a:xfrm>
          <a:prstGeom prst="rect">
            <a:avLst/>
          </a:prstGeom>
          <a:noFill/>
        </p:spPr>
        <p:txBody>
          <a:bodyPr wrap="square" rtlCol="0">
            <a:spAutoFit/>
          </a:bodyPr>
          <a:lstStyle/>
          <a:p>
            <a:pPr algn="just"/>
            <a:r>
              <a:rPr lang="en-GB" sz="2400" b="1" dirty="0"/>
              <a:t>Babylonian Talmud (6</a:t>
            </a:r>
            <a:r>
              <a:rPr lang="en-GB" sz="2400" b="1" baseline="30000" dirty="0"/>
              <a:t>th</a:t>
            </a:r>
            <a:r>
              <a:rPr lang="en-GB" sz="2400" b="1" dirty="0"/>
              <a:t> Century)</a:t>
            </a:r>
          </a:p>
          <a:p>
            <a:pPr algn="just"/>
            <a:endParaRPr lang="en-GB" sz="2400" dirty="0"/>
          </a:p>
          <a:p>
            <a:pPr algn="just"/>
            <a:r>
              <a:rPr lang="en-GB" sz="2400" dirty="0"/>
              <a:t>“Our Rabbis taught: ‘Three copulated in the ark, and they were all punished – the dog, the raven, and Ham. The dog was doomed to be tied, the raven expectorates [her seed into his mate’s mouth], and </a:t>
            </a:r>
            <a:r>
              <a:rPr lang="en-GB" sz="2400" b="1" dirty="0">
                <a:solidFill>
                  <a:srgbClr val="C00000"/>
                </a:solidFill>
              </a:rPr>
              <a:t>Ham was smitten in his skin</a:t>
            </a:r>
            <a:r>
              <a:rPr lang="en-GB" sz="2400" dirty="0"/>
              <a:t>.”</a:t>
            </a:r>
          </a:p>
          <a:p>
            <a:pPr algn="just"/>
            <a:endParaRPr lang="en-GB" sz="2400" dirty="0"/>
          </a:p>
          <a:p>
            <a:pPr algn="r"/>
            <a:r>
              <a:rPr lang="en-GB" sz="1600" dirty="0"/>
              <a:t>[Epstein, Hebrew-English Edition of the Babylonian Talmud, tractate Sanhedrin 108b]</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spTree>
    <p:extLst>
      <p:ext uri="{BB962C8B-B14F-4D97-AF65-F5344CB8AC3E}">
        <p14:creationId xmlns:p14="http://schemas.microsoft.com/office/powerpoint/2010/main" val="3467780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sp>
        <p:nvSpPr>
          <p:cNvPr id="2" name="TextBox 1"/>
          <p:cNvSpPr txBox="1"/>
          <p:nvPr/>
        </p:nvSpPr>
        <p:spPr>
          <a:xfrm>
            <a:off x="748145" y="1235821"/>
            <a:ext cx="7860146" cy="5647700"/>
          </a:xfrm>
          <a:prstGeom prst="rect">
            <a:avLst/>
          </a:prstGeom>
          <a:noFill/>
        </p:spPr>
        <p:txBody>
          <a:bodyPr wrap="square" rtlCol="0">
            <a:spAutoFit/>
          </a:bodyPr>
          <a:lstStyle/>
          <a:p>
            <a:pPr algn="just"/>
            <a:r>
              <a:rPr lang="en-GB" sz="2400" b="1" dirty="0"/>
              <a:t>Quotes so far:</a:t>
            </a:r>
          </a:p>
          <a:p>
            <a:pPr algn="just"/>
            <a:endParaRPr lang="en-GB" sz="2400" b="1" dirty="0"/>
          </a:p>
          <a:p>
            <a:pPr lvl="2" algn="just"/>
            <a:r>
              <a:rPr lang="en-GB" sz="2400" b="1" dirty="0">
                <a:solidFill>
                  <a:srgbClr val="C00000"/>
                </a:solidFill>
              </a:rPr>
              <a:t>“Ham became black-skinned”</a:t>
            </a:r>
          </a:p>
          <a:p>
            <a:pPr lvl="2" algn="just"/>
            <a:endParaRPr lang="en-GB" sz="2400" b="1" dirty="0">
              <a:solidFill>
                <a:srgbClr val="C00000"/>
              </a:solidFill>
            </a:endParaRPr>
          </a:p>
          <a:p>
            <a:pPr lvl="2" algn="just"/>
            <a:r>
              <a:rPr lang="en-GB" sz="2400" b="1" dirty="0">
                <a:solidFill>
                  <a:srgbClr val="C00000"/>
                </a:solidFill>
              </a:rPr>
              <a:t>“Ham was smitten in his skin”</a:t>
            </a:r>
          </a:p>
          <a:p>
            <a:pPr algn="just"/>
            <a:endParaRPr lang="en-GB" sz="2400" b="1" dirty="0">
              <a:solidFill>
                <a:srgbClr val="C00000"/>
              </a:solidFill>
            </a:endParaRPr>
          </a:p>
          <a:p>
            <a:pPr algn="just"/>
            <a:endParaRPr lang="en-GB" sz="2400" b="1" dirty="0">
              <a:solidFill>
                <a:srgbClr val="C00000"/>
              </a:solidFill>
            </a:endParaRPr>
          </a:p>
          <a:p>
            <a:pPr algn="just"/>
            <a:endParaRPr lang="en-GB" sz="2400" b="1" dirty="0">
              <a:solidFill>
                <a:srgbClr val="C00000"/>
              </a:solidFill>
            </a:endParaRPr>
          </a:p>
          <a:p>
            <a:pPr algn="just"/>
            <a:endParaRPr lang="en-GB" sz="900" b="1" dirty="0">
              <a:solidFill>
                <a:srgbClr val="C00000"/>
              </a:solidFill>
            </a:endParaRPr>
          </a:p>
          <a:p>
            <a:pPr algn="just"/>
            <a:r>
              <a:rPr lang="en-GB" sz="2400" b="1" dirty="0"/>
              <a:t>Genesis 9:25</a:t>
            </a:r>
          </a:p>
          <a:p>
            <a:pPr algn="just"/>
            <a:endParaRPr lang="en-GB" sz="1400" b="1" dirty="0">
              <a:solidFill>
                <a:srgbClr val="C00000"/>
              </a:solidFill>
            </a:endParaRPr>
          </a:p>
          <a:p>
            <a:pPr lvl="1" algn="just"/>
            <a:r>
              <a:rPr lang="en-GB" sz="2400" dirty="0"/>
              <a:t>“</a:t>
            </a:r>
            <a:r>
              <a:rPr lang="en-GB" sz="2400" b="1" dirty="0">
                <a:solidFill>
                  <a:srgbClr val="C00000"/>
                </a:solidFill>
              </a:rPr>
              <a:t>Cursed be Canaan</a:t>
            </a:r>
            <a:r>
              <a:rPr lang="en-GB" sz="2400" dirty="0"/>
              <a:t>;</a:t>
            </a:r>
          </a:p>
          <a:p>
            <a:pPr lvl="1" algn="just"/>
            <a:r>
              <a:rPr lang="en-GB" sz="2400" dirty="0"/>
              <a:t>          a </a:t>
            </a:r>
            <a:r>
              <a:rPr lang="en-GB" sz="2400" b="1" dirty="0">
                <a:solidFill>
                  <a:srgbClr val="C00000"/>
                </a:solidFill>
              </a:rPr>
              <a:t>servant of servants </a:t>
            </a:r>
            <a:r>
              <a:rPr lang="en-GB" sz="2400" dirty="0"/>
              <a:t>shall he be to his brothers.”</a:t>
            </a:r>
          </a:p>
          <a:p>
            <a:pPr algn="just"/>
            <a:endParaRPr lang="en-GB" sz="2400" b="1" dirty="0"/>
          </a:p>
          <a:p>
            <a:pPr algn="just"/>
            <a:endParaRPr lang="en-GB" sz="2400" dirty="0"/>
          </a:p>
          <a:p>
            <a:pPr algn="just"/>
            <a:endParaRPr lang="en-GB" sz="1600" dirty="0"/>
          </a:p>
        </p:txBody>
      </p:sp>
      <p:sp>
        <p:nvSpPr>
          <p:cNvPr id="6" name="Rectangle 5"/>
          <p:cNvSpPr/>
          <p:nvPr/>
        </p:nvSpPr>
        <p:spPr>
          <a:xfrm>
            <a:off x="2227467" y="3249935"/>
            <a:ext cx="5374690" cy="7821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2095783" y="3329847"/>
            <a:ext cx="5638058" cy="523220"/>
          </a:xfrm>
          <a:prstGeom prst="rect">
            <a:avLst/>
          </a:prstGeom>
          <a:noFill/>
        </p:spPr>
        <p:txBody>
          <a:bodyPr wrap="square" rtlCol="0">
            <a:spAutoFit/>
          </a:bodyPr>
          <a:lstStyle/>
          <a:p>
            <a:pPr algn="ctr"/>
            <a:r>
              <a:rPr lang="en-GB" sz="2800" b="1" dirty="0">
                <a:solidFill>
                  <a:schemeClr val="bg1"/>
                </a:solidFill>
              </a:rPr>
              <a:t>What is wrong with these quotes?</a:t>
            </a:r>
            <a:endParaRPr lang="en-GB" b="1" dirty="0">
              <a:solidFill>
                <a:schemeClr val="bg1"/>
              </a:solidFill>
            </a:endParaRPr>
          </a:p>
        </p:txBody>
      </p:sp>
      <p:pic>
        <p:nvPicPr>
          <p:cNvPr id="3" name="Picture 2"/>
          <p:cNvPicPr>
            <a:picLocks noChangeAspect="1"/>
          </p:cNvPicPr>
          <p:nvPr/>
        </p:nvPicPr>
        <p:blipFill>
          <a:blip r:embed="rId3"/>
          <a:stretch>
            <a:fillRect/>
          </a:stretch>
        </p:blipFill>
        <p:spPr>
          <a:xfrm>
            <a:off x="6517678" y="1093868"/>
            <a:ext cx="2171700" cy="2105025"/>
          </a:xfrm>
          <a:prstGeom prst="rect">
            <a:avLst/>
          </a:prstGeom>
        </p:spPr>
      </p:pic>
    </p:spTree>
    <p:extLst>
      <p:ext uri="{BB962C8B-B14F-4D97-AF65-F5344CB8AC3E}">
        <p14:creationId xmlns:p14="http://schemas.microsoft.com/office/powerpoint/2010/main" val="3219012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1000"/>
                                        <p:tgtEl>
                                          <p:spTgt spid="2">
                                            <p:txEl>
                                              <p:pRg st="9" end="9"/>
                                            </p:txEl>
                                          </p:spTgt>
                                        </p:tgtEl>
                                      </p:cBhvr>
                                    </p:animEffect>
                                    <p:anim calcmode="lin" valueType="num">
                                      <p:cBhvr>
                                        <p:cTn id="1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1000"/>
                                        <p:tgtEl>
                                          <p:spTgt spid="2">
                                            <p:txEl>
                                              <p:pRg st="11" end="11"/>
                                            </p:txEl>
                                          </p:spTgt>
                                        </p:tgtEl>
                                      </p:cBhvr>
                                    </p:animEffect>
                                    <p:anim calcmode="lin" valueType="num">
                                      <p:cBhvr>
                                        <p:cTn id="2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1000"/>
                                        <p:tgtEl>
                                          <p:spTgt spid="2">
                                            <p:txEl>
                                              <p:pRg st="12" end="12"/>
                                            </p:txEl>
                                          </p:spTgt>
                                        </p:tgtEl>
                                      </p:cBhvr>
                                    </p:animEffect>
                                    <p:anim calcmode="lin" valueType="num">
                                      <p:cBhvr>
                                        <p:cTn id="2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sp>
        <p:nvSpPr>
          <p:cNvPr id="5" name="TextBox 4"/>
          <p:cNvSpPr txBox="1"/>
          <p:nvPr/>
        </p:nvSpPr>
        <p:spPr>
          <a:xfrm>
            <a:off x="484743" y="1434763"/>
            <a:ext cx="8317734" cy="4278094"/>
          </a:xfrm>
          <a:prstGeom prst="rect">
            <a:avLst/>
          </a:prstGeom>
          <a:noFill/>
        </p:spPr>
        <p:txBody>
          <a:bodyPr wrap="square" rtlCol="0">
            <a:spAutoFit/>
          </a:bodyPr>
          <a:lstStyle/>
          <a:p>
            <a:pPr algn="just"/>
            <a:r>
              <a:rPr lang="en-GB" sz="2400" b="1" dirty="0"/>
              <a:t>	</a:t>
            </a:r>
            <a:r>
              <a:rPr lang="en-GB" sz="2800" b="1" dirty="0"/>
              <a:t>Genesis 9:22-25</a:t>
            </a:r>
          </a:p>
          <a:p>
            <a:pPr algn="just"/>
            <a:endParaRPr lang="en-GB" sz="2800" b="1" dirty="0"/>
          </a:p>
          <a:p>
            <a:pPr lvl="1" algn="just"/>
            <a:r>
              <a:rPr lang="en-GB" sz="2400" baseline="30000" dirty="0"/>
              <a:t>22 </a:t>
            </a:r>
            <a:r>
              <a:rPr lang="en-GB" sz="2400" dirty="0"/>
              <a:t>And </a:t>
            </a:r>
            <a:r>
              <a:rPr lang="en-GB" sz="2400" b="1" dirty="0">
                <a:solidFill>
                  <a:srgbClr val="C00000"/>
                </a:solidFill>
              </a:rPr>
              <a:t>Ham</a:t>
            </a:r>
            <a:r>
              <a:rPr lang="en-GB" sz="2400" dirty="0"/>
              <a:t>, the father of Canaan, saw the nakedness of his father and told his two brothers outside. </a:t>
            </a:r>
            <a:r>
              <a:rPr lang="en-GB" sz="2400" baseline="30000" dirty="0"/>
              <a:t>23 </a:t>
            </a:r>
            <a:r>
              <a:rPr lang="en-GB" sz="2400" dirty="0"/>
              <a:t>Then Shem and Japheth took a garment, laid it on both their shoulders, and walked backward and covered the nakedness of their father. Their faces were turned backward, and they did not see their father's nakedness. </a:t>
            </a:r>
            <a:r>
              <a:rPr lang="en-GB" sz="2400" baseline="30000" dirty="0"/>
              <a:t>24 </a:t>
            </a:r>
            <a:r>
              <a:rPr lang="en-GB" sz="2400" dirty="0"/>
              <a:t>When Noah awoke from his wine and knew what his youngest son had done to him, </a:t>
            </a:r>
            <a:r>
              <a:rPr lang="en-GB" sz="2400" baseline="30000" dirty="0"/>
              <a:t>25 </a:t>
            </a:r>
            <a:r>
              <a:rPr lang="en-GB" sz="2400" dirty="0"/>
              <a:t>he said,</a:t>
            </a:r>
          </a:p>
          <a:p>
            <a:pPr lvl="1" algn="just"/>
            <a:r>
              <a:rPr lang="en-GB" sz="2400" dirty="0"/>
              <a:t>“</a:t>
            </a:r>
            <a:r>
              <a:rPr lang="en-GB" sz="2400" b="1" dirty="0">
                <a:solidFill>
                  <a:srgbClr val="C00000"/>
                </a:solidFill>
              </a:rPr>
              <a:t>Cursed be Canaan</a:t>
            </a:r>
            <a:r>
              <a:rPr lang="en-GB" sz="2400" dirty="0"/>
              <a:t>; a </a:t>
            </a:r>
            <a:r>
              <a:rPr lang="en-GB" sz="2400" b="1" dirty="0">
                <a:solidFill>
                  <a:srgbClr val="C00000"/>
                </a:solidFill>
              </a:rPr>
              <a:t>servant of servants </a:t>
            </a:r>
            <a:r>
              <a:rPr lang="en-GB" sz="2400" dirty="0"/>
              <a:t>shall he be to his brothers.”</a:t>
            </a:r>
          </a:p>
        </p:txBody>
      </p:sp>
    </p:spTree>
    <p:extLst>
      <p:ext uri="{BB962C8B-B14F-4D97-AF65-F5344CB8AC3E}">
        <p14:creationId xmlns:p14="http://schemas.microsoft.com/office/powerpoint/2010/main" val="594716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5759" y="1808987"/>
            <a:ext cx="5575537" cy="4031873"/>
          </a:xfrm>
          <a:prstGeom prst="rect">
            <a:avLst/>
          </a:prstGeom>
          <a:noFill/>
        </p:spPr>
        <p:txBody>
          <a:bodyPr wrap="square" rtlCol="0">
            <a:spAutoFit/>
          </a:bodyPr>
          <a:lstStyle/>
          <a:p>
            <a:pPr algn="just"/>
            <a:r>
              <a:rPr lang="en-GB" sz="2400" b="1" dirty="0"/>
              <a:t>Ethiopian scholar, Ephraim Isaac:</a:t>
            </a:r>
          </a:p>
          <a:p>
            <a:pPr algn="just"/>
            <a:endParaRPr lang="en-GB" sz="2400" dirty="0"/>
          </a:p>
          <a:p>
            <a:pPr algn="just"/>
            <a:r>
              <a:rPr lang="en-GB" sz="2400" i="1" dirty="0"/>
              <a:t>“In Rabbinic literature, </a:t>
            </a:r>
            <a:r>
              <a:rPr lang="en-GB" sz="2400" b="1" i="1" dirty="0">
                <a:solidFill>
                  <a:srgbClr val="C00000"/>
                </a:solidFill>
              </a:rPr>
              <a:t>we do not have or find an implication that the descendants of the accursed Canaan are black or African People</a:t>
            </a:r>
            <a:r>
              <a:rPr lang="en-GB" sz="2400" i="1" dirty="0"/>
              <a:t>. Indeed there was never a question in Rabbinic thought – it was Cush and not Canaan who inhabited Africa south of Egypt.”</a:t>
            </a:r>
          </a:p>
          <a:p>
            <a:pPr algn="just"/>
            <a:endParaRPr lang="en-GB" sz="2400" dirty="0"/>
          </a:p>
          <a:p>
            <a:pPr algn="just"/>
            <a:r>
              <a:rPr lang="en-GB" sz="1600" dirty="0"/>
              <a:t>[Isaac, “Genesis, Judaism” (1985), 77]</a:t>
            </a:r>
          </a:p>
        </p:txBody>
      </p:sp>
      <p:sp>
        <p:nvSpPr>
          <p:cNvPr id="5" name="TextBox 4"/>
          <p:cNvSpPr txBox="1"/>
          <p:nvPr/>
        </p:nvSpPr>
        <p:spPr>
          <a:xfrm>
            <a:off x="748145" y="419100"/>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pic>
        <p:nvPicPr>
          <p:cNvPr id="3" name="Picture 2"/>
          <p:cNvPicPr>
            <a:picLocks noChangeAspect="1"/>
          </p:cNvPicPr>
          <p:nvPr/>
        </p:nvPicPr>
        <p:blipFill>
          <a:blip r:embed="rId3"/>
          <a:stretch>
            <a:fillRect/>
          </a:stretch>
        </p:blipFill>
        <p:spPr>
          <a:xfrm>
            <a:off x="6598910" y="1687380"/>
            <a:ext cx="2009381" cy="2009381"/>
          </a:xfrm>
          <a:prstGeom prst="rect">
            <a:avLst/>
          </a:prstGeom>
        </p:spPr>
      </p:pic>
    </p:spTree>
    <p:extLst>
      <p:ext uri="{BB962C8B-B14F-4D97-AF65-F5344CB8AC3E}">
        <p14:creationId xmlns:p14="http://schemas.microsoft.com/office/powerpoint/2010/main" val="1602574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48145" y="1277068"/>
            <a:ext cx="7947279" cy="3170099"/>
          </a:xfrm>
          <a:prstGeom prst="rect">
            <a:avLst/>
          </a:prstGeom>
          <a:noFill/>
        </p:spPr>
        <p:txBody>
          <a:bodyPr wrap="square" rtlCol="0">
            <a:spAutoFit/>
          </a:bodyPr>
          <a:lstStyle/>
          <a:p>
            <a:pPr algn="r"/>
            <a:r>
              <a:rPr lang="en-GB" sz="2400" b="1" dirty="0"/>
              <a:t>Jewish scholar, David Goldenberg:</a:t>
            </a:r>
          </a:p>
          <a:p>
            <a:pPr algn="just"/>
            <a:endParaRPr lang="en-GB" sz="2400" dirty="0"/>
          </a:p>
          <a:p>
            <a:pPr algn="just"/>
            <a:r>
              <a:rPr lang="en-GB" sz="2400" i="1" dirty="0"/>
              <a:t>“The claim that two </a:t>
            </a:r>
            <a:r>
              <a:rPr lang="en-GB" sz="2400" i="1" dirty="0" err="1"/>
              <a:t>aggadic</a:t>
            </a:r>
            <a:r>
              <a:rPr lang="en-GB" sz="2400" i="1" dirty="0"/>
              <a:t> folktales, representing </a:t>
            </a:r>
            <a:r>
              <a:rPr lang="en-GB" sz="2400" b="1" i="1" dirty="0">
                <a:solidFill>
                  <a:srgbClr val="C00000"/>
                </a:solidFill>
              </a:rPr>
              <a:t>.0006 percent of the overall Talmudic corpus </a:t>
            </a:r>
            <a:r>
              <a:rPr lang="en-GB" sz="2400" i="1" dirty="0"/>
              <a:t>and transmitted by two of 1500 personalities, represents ‘the Talmudic view’ sounds a little ridiculous.”</a:t>
            </a:r>
          </a:p>
          <a:p>
            <a:pPr algn="r"/>
            <a:endParaRPr lang="en-GB" sz="2400" dirty="0"/>
          </a:p>
          <a:p>
            <a:pPr algn="r"/>
            <a:r>
              <a:rPr lang="en-GB" sz="1600" dirty="0"/>
              <a:t>[Goldenberg, “Curse of Ham,” 32, idem, “Image of the </a:t>
            </a:r>
          </a:p>
          <a:p>
            <a:pPr algn="r"/>
            <a:r>
              <a:rPr lang="en-GB" sz="1600" dirty="0"/>
              <a:t>Black in Jewish Culture,” 557-79]</a:t>
            </a:r>
          </a:p>
        </p:txBody>
      </p:sp>
      <p:sp>
        <p:nvSpPr>
          <p:cNvPr id="5" name="TextBox 4"/>
          <p:cNvSpPr txBox="1"/>
          <p:nvPr/>
        </p:nvSpPr>
        <p:spPr>
          <a:xfrm>
            <a:off x="748145" y="225635"/>
            <a:ext cx="7860146" cy="584775"/>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p:txBody>
      </p:sp>
      <p:graphicFrame>
        <p:nvGraphicFramePr>
          <p:cNvPr id="8" name="Chart 7"/>
          <p:cNvGraphicFramePr/>
          <p:nvPr>
            <p:extLst>
              <p:ext uri="{D42A27DB-BD31-4B8C-83A1-F6EECF244321}">
                <p14:modId xmlns:p14="http://schemas.microsoft.com/office/powerpoint/2010/main" val="1803089596"/>
              </p:ext>
            </p:extLst>
          </p:nvPr>
        </p:nvGraphicFramePr>
        <p:xfrm>
          <a:off x="-224288" y="191367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2756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48145" y="1167429"/>
            <a:ext cx="7860146" cy="3139321"/>
          </a:xfrm>
          <a:prstGeom prst="rect">
            <a:avLst/>
          </a:prstGeom>
          <a:noFill/>
        </p:spPr>
        <p:txBody>
          <a:bodyPr wrap="square" rtlCol="0">
            <a:spAutoFit/>
          </a:bodyPr>
          <a:lstStyle/>
          <a:p>
            <a:pPr algn="ctr"/>
            <a:r>
              <a:rPr lang="en-GB" sz="6600" i="1" dirty="0"/>
              <a:t>How Did These Attitudes, Not in the Bible, Get Into Islam?</a:t>
            </a:r>
            <a:endParaRPr lang="en-GB" sz="6600" dirty="0">
              <a:solidFill>
                <a:srgbClr val="0070C0"/>
              </a:solidFill>
            </a:endParaRPr>
          </a:p>
        </p:txBody>
      </p:sp>
    </p:spTree>
    <p:extLst>
      <p:ext uri="{BB962C8B-B14F-4D97-AF65-F5344CB8AC3E}">
        <p14:creationId xmlns:p14="http://schemas.microsoft.com/office/powerpoint/2010/main" val="101503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fander Sample PPT Slides S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81169" y="2302597"/>
            <a:ext cx="7594098" cy="3170099"/>
          </a:xfrm>
          <a:prstGeom prst="rect">
            <a:avLst/>
          </a:prstGeom>
          <a:noFill/>
        </p:spPr>
        <p:txBody>
          <a:bodyPr wrap="square" rtlCol="0">
            <a:spAutoFit/>
          </a:bodyPr>
          <a:lstStyle/>
          <a:p>
            <a:pPr algn="just"/>
            <a:r>
              <a:rPr lang="en-GB" sz="2000" dirty="0"/>
              <a:t>“… And </a:t>
            </a:r>
            <a:r>
              <a:rPr lang="en-GB" sz="2000" b="1" dirty="0">
                <a:solidFill>
                  <a:srgbClr val="C00000"/>
                </a:solidFill>
              </a:rPr>
              <a:t>Canaan was cursed </a:t>
            </a:r>
            <a:r>
              <a:rPr lang="en-GB" sz="2000" dirty="0"/>
              <a:t>because he had dared to do this, and </a:t>
            </a:r>
            <a:r>
              <a:rPr lang="en-GB" sz="2000" b="1" dirty="0">
                <a:solidFill>
                  <a:srgbClr val="C00000"/>
                </a:solidFill>
              </a:rPr>
              <a:t>his seed became a servant of servants</a:t>
            </a:r>
            <a:r>
              <a:rPr lang="en-GB" sz="2000" dirty="0"/>
              <a:t>, that is to say, to the Egyptians, and the </a:t>
            </a:r>
            <a:r>
              <a:rPr lang="en-GB" sz="2000" dirty="0" err="1"/>
              <a:t>Cushites</a:t>
            </a:r>
            <a:r>
              <a:rPr lang="en-GB" sz="2000" dirty="0"/>
              <a:t>, and the </a:t>
            </a:r>
            <a:r>
              <a:rPr lang="en-GB" sz="2000" dirty="0" err="1"/>
              <a:t>Mûsâyê</a:t>
            </a:r>
            <a:r>
              <a:rPr lang="en-GB" sz="2000" dirty="0"/>
              <a:t> (</a:t>
            </a:r>
            <a:r>
              <a:rPr lang="en-GB" sz="2000" dirty="0" err="1"/>
              <a:t>Mysians</a:t>
            </a:r>
            <a:r>
              <a:rPr lang="en-GB" sz="2000" dirty="0"/>
              <a:t>), [and the Indians, and all the Ethiopians, whose skins are black]. And because Ham had dared to make a mock of his father he was called "vile" (or "lascivious") all the days of his life.”</a:t>
            </a:r>
          </a:p>
          <a:p>
            <a:pPr algn="just"/>
            <a:endParaRPr lang="en-GB" sz="2000" dirty="0"/>
          </a:p>
          <a:p>
            <a:pPr algn="just"/>
            <a:endParaRPr lang="en-GB" sz="2000" dirty="0"/>
          </a:p>
          <a:p>
            <a:pPr algn="just"/>
            <a:endParaRPr lang="en-GB" sz="2000" dirty="0"/>
          </a:p>
          <a:p>
            <a:pPr algn="just"/>
            <a:r>
              <a:rPr lang="en-GB" i="1" dirty="0"/>
              <a:t>[Fol. 19a, col. 1 – Fol. 20a, col. 1]</a:t>
            </a:r>
          </a:p>
        </p:txBody>
      </p:sp>
      <p:sp>
        <p:nvSpPr>
          <p:cNvPr id="5" name="TextBox 4"/>
          <p:cNvSpPr txBox="1"/>
          <p:nvPr/>
        </p:nvSpPr>
        <p:spPr>
          <a:xfrm>
            <a:off x="748145" y="419100"/>
            <a:ext cx="7860146" cy="2046714"/>
          </a:xfrm>
          <a:prstGeom prst="rect">
            <a:avLst/>
          </a:prstGeom>
          <a:noFill/>
        </p:spPr>
        <p:txBody>
          <a:bodyPr wrap="square" rtlCol="0">
            <a:spAutoFit/>
          </a:bodyPr>
          <a:lstStyle/>
          <a:p>
            <a:pPr algn="ctr"/>
            <a:r>
              <a:rPr lang="en-GB" sz="3200" b="1" dirty="0">
                <a:solidFill>
                  <a:srgbClr val="0070C0"/>
                </a:solidFill>
              </a:rPr>
              <a:t>Curse of Ham</a:t>
            </a:r>
            <a:endParaRPr lang="en-GB" sz="3200" dirty="0">
              <a:solidFill>
                <a:srgbClr val="0070C0"/>
              </a:solidFill>
            </a:endParaRPr>
          </a:p>
          <a:p>
            <a:pPr algn="ctr"/>
            <a:endParaRPr lang="en-GB" sz="1100" dirty="0">
              <a:solidFill>
                <a:srgbClr val="0070C0"/>
              </a:solidFill>
            </a:endParaRPr>
          </a:p>
          <a:p>
            <a:pPr algn="ctr"/>
            <a:r>
              <a:rPr lang="en-GB" sz="2800" dirty="0">
                <a:solidFill>
                  <a:srgbClr val="0070C0"/>
                </a:solidFill>
              </a:rPr>
              <a:t>The Cave of Treasures</a:t>
            </a:r>
          </a:p>
          <a:p>
            <a:pPr algn="ctr"/>
            <a:r>
              <a:rPr lang="en-GB" sz="2400" dirty="0">
                <a:solidFill>
                  <a:srgbClr val="0070C0"/>
                </a:solidFill>
              </a:rPr>
              <a:t>Ephraim the Syrian 373AD</a:t>
            </a:r>
            <a:endParaRPr lang="en-GB" sz="2800" dirty="0">
              <a:solidFill>
                <a:srgbClr val="0070C0"/>
              </a:solidFill>
            </a:endParaRPr>
          </a:p>
          <a:p>
            <a:pPr algn="ctr"/>
            <a:endParaRPr lang="en-GB" sz="3200" dirty="0">
              <a:solidFill>
                <a:srgbClr val="0070C0"/>
              </a:solidFill>
            </a:endParaRPr>
          </a:p>
        </p:txBody>
      </p:sp>
      <p:pic>
        <p:nvPicPr>
          <p:cNvPr id="8" name="Picture 7"/>
          <p:cNvPicPr>
            <a:picLocks noChangeAspect="1"/>
          </p:cNvPicPr>
          <p:nvPr/>
        </p:nvPicPr>
        <p:blipFill>
          <a:blip r:embed="rId4"/>
          <a:stretch>
            <a:fillRect/>
          </a:stretch>
        </p:blipFill>
        <p:spPr>
          <a:xfrm rot="20069835">
            <a:off x="462731" y="162223"/>
            <a:ext cx="1620621" cy="1529417"/>
          </a:xfrm>
          <a:prstGeom prst="rect">
            <a:avLst/>
          </a:prstGeom>
        </p:spPr>
      </p:pic>
    </p:spTree>
    <p:extLst>
      <p:ext uri="{BB962C8B-B14F-4D97-AF65-F5344CB8AC3E}">
        <p14:creationId xmlns:p14="http://schemas.microsoft.com/office/powerpoint/2010/main" val="413878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R0IiLCJTdHlsZU5hbWUiOiJQaGFzZXMiLCJJc1RlbXBsYXRlIjpmYWxzZSwiVmVyc2lvbiI6eyIkaWQiOiIyIiwiVmVyc2lvbiI6IjMuMC4xIiwiT3JpZ2luYWxBc3NlbWJseVZlcnNpb24iOiIzLjA5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E5MiwiQiI6MH19LCJBcHBlbmRZZWFyT25ZZWFyQ2hhbmdlIjp0cnVlLCJFbGFwc2VkVGltZUZvcm1hdCI6MS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k1hcmdpbiI6bnVsbCwiU3RhcnREYXRlUG9zaXRpb24iOjIsIkVuZERhdGVQb3NpdGlvbiI6MiwiVGl0bGVQb3NpdGlvbiI6NCwiRHVyYXRpb25Qb3NpdGlvbiI6NiwiUGVyY2VudGFnZUNvbXBsZXRlZFBvc2l0aW9uIjo2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yM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1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0cnVlfSwiU2NhbGUiOnsiJGlkIjoiMTIyIiwiU3RhcnREYXRlIjoiMDg2OS0wMS0wMVQyMzo1OTo1OS45OTlaIiwiRW5kRGF0ZSI6IjE0MDYtMDEtMDFUMjM6NTk6NTkuOTk5WiIsIkZvcm1hdCI6Ik1NTSIsIlR5cGUiOjQsIkF1dG9EYXRlUmFuZ2UiOnRydWUsIldvcmtpbmdEYXlzIjozMSwiVG9kYXlNYXJrZXJUZXh0IjoiVG9kYXkiLCJBdXRvU2NhbGVUeXBlIjp0cnVlfSwiTWlsZXN0b25lcyI6W3siJGlkIjoiMTIzIiwiRGF0ZSI6IjA4ODktMDEtMDFUMjM6NTk6NTkuOTk5WiIsIlN0eWxlIjp7IiRpZCI6IjEyNCIsIlNoYXBlIjowLCJDb25uZWN0b3JNYXJnaW4iOnsiJHJlZiI6IjU0In0sIkNvbm5lY3RvclN0eWxlIjp7IiRpZCI6IjEyNSIsIkxpbmVDb2xvciI6eyIkaWQiOiIxMjYiLCIkdHlwZSI6Ik5MUkUuQ29tbW9uLkRvbS5Tb2xpZENvbG9yQnJ1c2gsIE5MUkUuQ29tbW9uIiwiQ29sb3IiOnsiJGlkIjoiMTI3IiwiQSI6MTI3LCJSIjozMSwiRyI6NzMsIkIiOjEyNX19LCJMaW5lV2VpZ2h0IjoxLjAsIkxpbmVUeXBlIjowLCJQYXJlbnRTdHlsZSI6eyIkcmVmIjoiNTUifX0sIklzQmVsb3dUaW1lYmFuZCI6ZmFsc2UsIkhpZGVEYXRlIjpmYWxzZSwiU2hhcGVTaXplIjoxLCJTcGFjaW5nIjoyLjAsIlBhZGRpbmciOnsiJHJlZiI6IjU4In0sIlNoYXBlU3R5bGUiOnsiJGlkIjoiMTI4IiwiTWFyZ2luIjp7IiRyZWYiOiI2MCJ9LCJQYWRkaW5nIjp7IiRyZWYiOiI2MSJ9LCJCYWNrZ3JvdW5kIjp7IiRpZCI6IjEyOSIsIkNvbG9yIjp7IiRpZCI6IjEzMCIsIkEiOjI1NSwiUiI6MzEsIkciOjczLCJCIjoxMjV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DBmNTU3ZjEtNjg1Yy00YWY0LTkxOGUtMTA1ODVhNmM0ZWMxIiwiSW1wb3J0SWQiOm51bGwsIlRpdGxlIjoiSWJuIFF1dGF5YmFoIiwiTm90ZSI6bnVsbCwiSHlwZXJsaW5rIjpudWxsLCJJc0NoYW5nZWQiOmZhbHNlLCJJc05ldyI6ZmFsc2V9LHsiJGlkIjoiMTM4IiwiRGF0ZSI6IjA5MjMtMDEtMDFUMjM6NTk6NTkuOTk5WiIsIlN0eWxlIjp7IiRpZCI6IjEzOSIsIlNoYXBlIjowLCJDb25uZWN0b3JNYXJnaW4iOnsiJHJlZiI6IjU0In0sIkNvbm5lY3RvclN0eWxlIjp7IiRpZCI6IjE0MCIsIkxpbmVDb2xvciI6eyIkaWQiOiIxNDEiLCIkdHlwZSI6Ik5MUkUuQ29tbW9uLkRvbS5Tb2xpZENvbG9yQnJ1c2gsIE5MUkUuQ29tbW9uIiwiQ29sb3IiOnsiJGlkIjoiMTQyIiwiQSI6MTI3LCJSIjowLCJHIjoxMTQsIkIiOjE4OH19LCJMaW5lV2VpZ2h0IjoxLjAsIkxpbmVUeXBlIjowLCJQYXJlbnRTdHlsZSI6eyIkcmVmIjoiNTUifX0sIklzQmVsb3dUaW1lYmFuZCI6ZmFsc2UsIkhpZGVEYXRlIjpmYWxzZSwiU2hhcGVTaXplIjoxLCJTcGFjaW5nIjoyLjAsIlBhZGRpbmciOnsiJHJlZiI6IjU4In0sIlNoYXBlU3R5bGUiOnsiJGlkIjoiMTQzIiwiTWFyZ2luIjp7IiRyZWYiOiI2MCJ9LCJQYWRkaW5nIjp7IiRyZWYiOiI2MSJ9LCJCYWNrZ3JvdW5kIjp7IiRpZCI6IjE0NCIsIkNvbG9yIjp7IiRpZCI6IjE0NSIsIkEiOjI1NSwiUiI6MCwiRyI6MTE0LCJCIjoxODh9fSwiSXNWaXNpYmxlIjp0cnVlLCJXaWR0aCI6MTguMCwiSGVpZ2h0IjoyM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DE5MmQxYzgtOTU1My00ZGYwLWI0MTAtNzA1MTVlMWI4ODQ3IiwiSW1wb3J0SWQiOm51bGwsIlRpdGxlIjoiQWwtVGFiYXJpIiwiTm90ZSI6bnVsbCwiSHlwZXJsaW5rIjpudWxsLCJJc0NoYW5nZWQiOmZhbHNlLCJJc05ldyI6ZmFsc2V9LHsiJGlkIjoiMTUzIiwiRGF0ZSI6IjEwMDAtMDEtMDFUMjM6NTk6NTkuOTk5WiIsIlN0eWxlIjp7IiRpZCI6IjE1NCIsIlNoYXBlIjowLCJDb25uZWN0b3JNYXJnaW4iOnsiJHJlZiI6IjU0In0sIkNvbm5lY3RvclN0eWxlIjp7IiRpZCI6IjE1NSIsIkxpbmVDb2xvciI6eyIkaWQiOiIxNTYiLCIkdHlwZSI6Ik5MUkUuQ29tbW9uLkRvbS5Tb2xpZENvbG9yQnJ1c2gsIE5MUkUuQ29tbW9uIiwiQ29sb3IiOnsiJGlkIjoiMTU3IiwiQSI6MTI3LCJSIjozMSwiRyI6NzMsIkIiOjEyNX19LCJMaW5lV2VpZ2h0IjoxLjAsIkxpbmVUeXBlIjowLCJQYXJlbnRTdHlsZSI6eyIkcmVmIjoiNTUifX0sIklzQmVsb3dUaW1lYmFuZCI6ZmFsc2UsIkhpZGVEYXRlIjpmYWxzZSwiU2hhcGVTaXplIjoxLCJTcGFjaW5nIjoyLjAsIlBhZGRpbmciOnsiJHJlZiI6IjU4In0sIlNoYXBlU3R5bGUiOnsiJGlkIjoiMTU4IiwiTWFyZ2luIjp7IiRyZWYiOiI2MCJ9LCJQYWRkaW5nIjp7IiRyZWYiOiI2MSJ9LCJCYWNrZ3JvdW5kIjp7IiRpZCI6IjE1OSIsIkNvbG9yIjp7IiRpZCI6IjE2MCIsIkEiOjI1NSwiUiI6MzEsIkciOjczLCJCIjoxMjV9fSwiSXNWaXNpYmxlIjp0cnVlLCJXaWR0aCI6MTguMCwiSGVpZ2h0IjoyMC4wLCJCb3JkZXJTdHlsZSI6eyIkaWQiOiIxNjEiLCJMaW5lQ29sb3IiOnsiJHJlZiI6IjYzIn0sIkxpbmVXZWlnaHQiOjAuMCwiTGluZVR5cGUiOjAsIlBhcmVudFN0eWxlIjp7IiRyZWYiOiI2MiJ9fSwiUGFyZW50U3R5bGUiOnsiJHJlZiI6IjU5In19LCJUaXRsZVN0eWxlIjp7IiRpZCI6IjE2MiIsIkZvbnRTZXR0aW5ncyI6eyIkaWQiOiIxNj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WY1ZTE0MTMtOWU2NC00NzdhLTkzNGUtYjE2MDY4MDZjZDMzIiwiSW1wb3J0SWQiOm51bGwsIlRpdGxlIjoiQWwtTXVxYWRkYXNpIiwiTm90ZSI6bnVsbCwiSHlwZXJsaW5rIjpudWxsLCJJc0NoYW5nZWQiOmZhbHNlLCJJc05ldyI6ZmFsc2V9LHsiJGlkIjoiMTY4IiwiRGF0ZSI6IjEwMzctMDEtMDFUMjM6NTk6NTkuOTk5WiIsIlN0eWxlIjp7IiRpZCI6IjE2OSIsIlNoYXBlIjowLCJDb25uZWN0b3JNYXJnaW4iOnsiJHJlZiI6IjU0In0sIkNvbm5lY3RvclN0eWxlIjp7IiRpZCI6IjE3MCIsIkxpbmVDb2xvciI6eyIkaWQiOiIxNzEiLCIkdHlwZSI6Ik5MUkUuQ29tbW9uLkRvbS5Tb2xpZENvbG9yQnJ1c2gsIE5MUkUuQ29tbW9uIiwiQ29sb3IiOnsiJGlkIjoiMTcyIiwiQSI6MTI3LCJSIjozMSwiRyI6NzMsIkIiOjEyNX19LCJMaW5lV2VpZ2h0IjoxLjAsIkxpbmVUeXBlIjowLCJQYXJlbnRTdHlsZSI6eyIkcmVmIjoiNTUifX0sIklzQmVsb3dUaW1lYmFuZCI6ZmFsc2UsIkhpZGVEYXRlIjpmYWxzZSwiU2hhcGVTaXplIjoxLCJTcGFjaW5nIjoyLjAsIlBhZGRpbmciOnsiJHJlZiI6IjU4In0sIlNoYXBlU3R5bGUiOnsiJGlkIjoiMTczIiwiTWFyZ2luIjp7IiRyZWYiOiI2MCJ9LCJQYWRkaW5nIjp7IiRyZWYiOiI2MSJ9LCJCYWNrZ3JvdW5kIjp7IiRpZCI6IjE3NCIsIkNvbG9yIjp7IiRpZCI6IjE3NSIsIkEiOjI1NSwiUiI6MzEsIkciOjczLCJCIjoxMjV9fSwiSXNWaXNpYmxlIjp0cnVlLCJXaWR0aCI6MTguMCwiSGVpZ2h0IjoyMC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mU2MGJhMGQtYTlkMi00MDA0LTkyMjMtMjhlYTIwNDYxZTU1IiwiSW1wb3J0SWQiOm51bGwsIlRpdGxlIjoiSWJuIFNpbmEiLCJOb3RlIjpudWxsLCJIeXBlcmxpbmsiOm51bGwsIklzQ2hhbmdlZCI6ZmFsc2UsIklzTmV3IjpmYWxzZX0seyIkaWQiOiIxODMiLCJEYXRlIjoiMTI3NC0wMS0wMVQyMzo1OTo1OS45OTlaIiwiU3R5bGUiOnsiJGlkIjoiMTg0IiwiU2hhcGUiOjAsIkNvbm5lY3Rvck1hcmdpbiI6eyIkcmVmIjoiNTQifSwiQ29ubmVjdG9yU3R5bGUiOnsiJGlkIjoiMTg1IiwiTGluZUNvbG9yIjp7IiRpZCI6IjE4NiIsIiR0eXBlIjoiTkxSRS5Db21tb24uRG9tLlNvbGlkQ29sb3JCcnVzaCwgTkxSRS5Db21tb24iLCJDb2xvciI6eyIkaWQiOiIxODciLCJBIjoxMjcsIlIiOjMxLCJHIjo3MywiQiI6MTI1fX0sIkxpbmVXZWlnaHQiOjEuMCwiTGluZVR5cGUiOjAsIlBhcmVudFN0eWxlIjp7IiRyZWYiOiI1NSJ9fSwiSXNCZWxvd1RpbWViYW5kIjpmYWxzZSwiSGlkZURhdGUiOmZhbHNlLCJTaGFwZVNpemUiOjEsIlNwYWNpbmciOjIuMCwiUGFkZGluZyI6eyIkcmVmIjoiNTgifSwiU2hhcGVTdHlsZSI6eyIkaWQiOiIxODgiLCJNYXJnaW4iOnsiJHJlZiI6IjYwIn0sIlBhZGRpbmciOnsiJHJlZiI6IjYxIn0sIkJhY2tncm91bmQiOnsiJGlkIjoiMTg5IiwiQ29sb3IiOnsiJGlkIjoiMTkwIiwiQSI6MjU1LCJSIjozMSwiRyI6NzMsIkIiOjEyNX19LCJJc1Zpc2libGUiOnRydWUsIldpZHRoIjoxOC4wLCJIZWlnaHQiOjIwLjAsIkJvcmRlclN0eWxlIjp7IiRpZCI6IjE5MSIsIkxpbmVDb2xvciI6eyIkcmVmIjoiNjMifSwiTGluZVdlaWdodCI6MC4wLCJMaW5lVHlwZSI6MCwiUGFyZW50U3R5bGUiOnsiJHJlZiI6IjYyIn19LCJQYXJlbnRTdHlsZSI6eyIkcmVmIjoiNTkifX0sIlRpdGxlU3R5bGUiOnsiJGlkIjoiMTkyIiwiRm9udFNldHRpbmdzIjp7IiRpZCI6IjE5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mOWU3N2VhMy1kOTE5LTQzZWEtODc1YS1mZTA2ZmZmYTBmMmQiLCJJbXBvcnRJZCI6bnVsbCwiVGl0bGUiOiJOYXNpciBhbC1EaW4gYWwtVHVzaSIsIk5vdGUiOm51bGwsIkh5cGVybGluayI6bnVsbCwiSXNDaGFuZ2VkIjpmYWxzZSwiSXNOZXciOmZhbHNlfSx7IiRpZCI6IjE5OCIsIkRhdGUiOiIxMzI4LTAxLTAxVDIzOjU5OjU5Ljk5OVoiLCJTdHlsZSI6eyIkaWQiOiIxOTkiLCJTaGFwZSI6MCwiQ29ubmVjdG9yTWFyZ2luIjp7IiRyZWYiOiI1NCJ9LCJDb25uZWN0b3JTdHlsZSI6eyIkaWQiOiIyMDAiLCJMaW5lQ29sb3IiOnsiJGlkIjoiMjAxIiwiJHR5cGUiOiJOTFJFLkNvbW1vbi5Eb20uU29saWRDb2xvckJydXNoLCBOTFJFLkNvbW1vbiIsIkNvbG9yIjp7IiRpZCI6IjIwMiIsIkEiOjEyNywiUiI6MzEsIkciOjczLCJCIjoxMjV9fSwiTGluZVdlaWdodCI6MS4wLCJMaW5lVHlwZSI6MCwiUGFyZW50U3R5bGUiOnsiJHJlZiI6IjU1In19LCJJc0JlbG93VGltZWJhbmQiOmZhbHNlLCJIaWRlRGF0ZSI6ZmFsc2UsIlNoYXBlU2l6ZSI6MSwiU3BhY2luZyI6Mi4wLCJQYWRkaW5nIjp7IiRyZWYiOiI1OCJ9LCJTaGFwZVN0eWxlIjp7IiRpZCI6IjIwMyIsIk1hcmdpbiI6eyIkcmVmIjoiNjAifSwiUGFkZGluZyI6eyIkcmVmIjoiNjEifSwiQmFja2dyb3VuZCI6eyIkaWQiOiIyMDQiLCJDb2xvciI6eyIkaWQiOiIyMDUiLCJBIjoyNTUsIlIiOjMxLCJHIjo3MywiQiI6MTI1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U3MDE1YzI0LTBjYmQtNDhiYS04MmRhLWI3Yzc3OTM2MDJiNiIsIkltcG9ydElkIjpudWxsLCJUaXRsZSI6IklibiBUYXltaXl5YWgiLCJOb3RlIjpudWxsLCJIeXBlcmxpbmsiOm51bGwsIklzQ2hhbmdlZCI6ZmFsc2UsIklzTmV3IjpmYWxzZX0seyIkaWQiOiIyMTMiLCJEYXRlIjoiMTQwNi0wMS0wMVQyMzo1OTo1OS45OTlaIiwiU3R5bGUiOnsiJGlkIjoiMjE0IiwiU2hhcGUiOjAsIkNvbm5lY3Rvck1hcmdpbiI6eyIkcmVmIjoiNTQifSwiQ29ubmVjdG9yU3R5bGUiOnsiJGlkIjoiMjE1IiwiTGluZUNvbG9yIjp7IiRpZCI6IjIxNiIsIiR0eXBlIjoiTkxSRS5Db21tb24uRG9tLlNvbGlkQ29sb3JCcnVzaCwgTkxSRS5Db21tb24iLCJDb2xvciI6eyIkaWQiOiIyMTciLCJBIjoxMjcsIlIiOjMxLCJHIjo3MywiQiI6MTI1fX0sIkxpbmVXZWlnaHQiOjEuMCwiTGluZVR5cGUiOjAsIlBhcmVudFN0eWxlIjp7IiRyZWYiOiI1NSJ9fSwiSXNCZWxvd1RpbWViYW5kIjpmYWxzZSwiSGlkZURhdGUiOmZhbHNlLCJTaGFwZVNpemUiOjEsIlNwYWNpbmciOjIuMCwiUGFkZGluZyI6eyIkcmVmIjoiNTgifSwiU2hhcGVTdHlsZSI6eyIkaWQiOiIyMTgiLCJNYXJnaW4iOnsiJHJlZiI6IjYwIn0sIlBhZGRpbmciOnsiJHJlZiI6IjYxIn0sIkJhY2tncm91bmQiOnsiJGlkIjoiMjE5IiwiQ29sb3IiOnsiJGlkIjoiMjIwIiwiQSI6MjU1LCJSIjozMSwiRyI6NzMsIkIiOjEyNX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3ZDk5NzQwYi1iZDczLTQxM2UtYjU4Zi02NjdmYzdiMDYzODciLCJJbXBvcnRJZCI6bnVsbCwiVGl0bGUiOiJJYm4gS2hhbGR1biIsIk5vdGUiOm51bGwsIkh5cGVybGluayI6bnVsbCwiSXNDaGFuZ2VkIjpmYWxzZSwiSXNOZXciOmZhbHNlfSx7IiRpZCI6IjIyOCIsIkRhdGUiOiIwODY5LTAxLTAxVDIzOjU5OjU5Ljk5OVoiLCJTdHlsZSI6eyIkaWQiOiIyMjkiLCJTaGFwZSI6MCwiQ29ubmVjdG9yTWFyZ2luIjp7IiRyZWYiOiI1NCJ9LCJDb25uZWN0b3JTdHlsZSI6eyIkaWQiOiIyMzAiLCJMaW5lQ29sb3IiOnsiJGlkIjoiMjMxIiwiJHR5cGUiOiJOTFJFLkNvbW1vbi5Eb20uU29saWRDb2xvckJydXNoLCBOTFJFLkNvbW1vbiIsIkNvbG9yIjp7IiRpZCI6IjIzMiIsIkEiOjEyNywiUiI6MzEsIkciOjczLCJCIjoxMjV9fSwiTGluZVdlaWdodCI6MS4wLCJMaW5lVHlwZSI6MCwiUGFyZW50U3R5bGUiOnsiJHJlZiI6IjU1In19LCJJc0JlbG93VGltZWJhbmQiOmZhbHNlLCJIaWRlRGF0ZSI6ZmFsc2UsIlNoYXBlU2l6ZSI6MSwiU3BhY2luZyI6Mi4wLCJQYWRkaW5nIjp7IiRyZWYiOiI1OCJ9LCJTaGFwZVN0eWxlIjp7IiRpZCI6IjIzMyIsIk1hcmdpbiI6eyIkcmVmIjoiNjAifSwiUGFkZGluZyI6eyIkcmVmIjoiNjEifSwiQmFja2dyb3VuZCI6eyIkaWQiOiIyMzQiLCJDb2xvciI6eyIkaWQiOiIyMzUiLCJBIjoyNTUsIlIiOjMxLCJHIjo3MywiQiI6MTI1fX0sIklzVmlzaWJsZSI6dHJ1ZSwiV2lkdGgiOjE4LjAsIkhlaWdodCI6MjAuMCwiQm9yZGVyU3R5bGUiOnsiJGlkIjoiMjM2IiwiTGluZUNvbG9yIjp7IiRyZWYiOiI2MyJ9LCJMaW5lV2VpZ2h0IjowLjAsIkxpbmVUeXBlIjowLCJQYXJlbnRTdHlsZSI6eyIkcmVmIjoiNjIifX0sIlBhcmVudFN0eWxlIjp7IiRyZWYiOiI1OSJ9fSwiVGl0bGVTdHlsZSI6eyIkaWQiOiIyMzciLCJGb250U2V0dGluZ3MiOnsiJGlkIjoiMjM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zkiLCJMaW5lQ29sb3IiOm51bGwsIkxpbmVXZWlnaHQiOjAuMCwiTGluZVR5cGUiOjAsIlBhcmVudFN0eWxlIjpudWxsfSwiUGFyZW50U3R5bGUiOnsiJHJlZiI6IjY1In19LCJEYXRlU3R5bGUiOnsiJGlkIjoiMjQwIiwiRm9udFNldHRpbmdzIjp7IiRpZCI6IjI0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0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hjMDQ2MTc2LTJkYTEtNDEyZi1iOGNiLTc0MWQyYTFhMjRmMyIsIkltcG9ydElkIjpudWxsLCJUaXRsZSI6IkFsLUphaGl6IiwiTm90ZSI6bnVsbCwiSHlwZXJsaW5rIjpudWxsLCJJc0NoYW5nZWQiOmZhbHNlLCJJc05ldyI6ZmFsc2V9XSwiVGFza3MiOltdLCJNc1Byb2plY3RJdGVtc1RyZWUiOnsiJGlkIjoiMjQzIiwiUm9vdCI6eyJJbXBvcnRJZCI6bnVsbCwiSXNJbXBvcnRlZCI6ZmFsc2UsIkNoaWxkcmVuIjpbXX19LCJNZXRhZGF0YSI6eyIkaWQiOiIyNDQifSwiU2V0dGluZ3MiOnsiJGlkIjoiMjQ1IiwiSW1wYU9wdGlvbnMiOnsiJGlkIjoiMjQ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fander PP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19339</TotalTime>
  <Words>9379</Words>
  <Application>Microsoft Macintosh PowerPoint</Application>
  <PresentationFormat>On-screen Show (4:3)</PresentationFormat>
  <Paragraphs>1044</Paragraphs>
  <Slides>140</Slides>
  <Notes>93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140</vt:i4>
      </vt:variant>
    </vt:vector>
  </HeadingPairs>
  <TitlesOfParts>
    <vt:vector size="145" baseType="lpstr">
      <vt:lpstr>Arial</vt:lpstr>
      <vt:lpstr>Calibri</vt:lpstr>
      <vt:lpstr>Calibri Light</vt:lpstr>
      <vt:lpstr>Wingdings</vt:lpstr>
      <vt:lpstr>Pfander PPT Templates</vt:lpstr>
      <vt:lpstr>PowerPoint Presentation</vt:lpstr>
      <vt:lpstr>PowerPoint Presentation</vt:lpstr>
      <vt:lpstr>PowerPoint Presentation</vt:lpstr>
      <vt:lpstr>First Things First… </vt:lpstr>
      <vt:lpstr>PowerPoint Presentation</vt:lpstr>
      <vt:lpstr>First Things First… </vt:lpstr>
      <vt:lpstr>PowerPoint Presentation</vt:lpstr>
      <vt:lpstr>PowerPoint Presentation</vt:lpstr>
      <vt:lpstr>PowerPoint Presentation</vt:lpstr>
      <vt:lpstr>The Position of Cultural Anthropology Scholars:  </vt:lpstr>
      <vt:lpstr>Defining Slavery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the Scene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Slavery in the Bible</vt:lpstr>
      <vt:lpstr>Comparison</vt:lpstr>
      <vt:lpstr>PowerPoint Presentation</vt:lpstr>
      <vt:lpstr>PowerPoint Presentation</vt:lpstr>
      <vt:lpstr>Conclusion</vt:lpstr>
    </vt:vector>
  </TitlesOfParts>
  <Company>KSD Associates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Smith</dc:creator>
  <cp:lastModifiedBy>Joseph Smith</cp:lastModifiedBy>
  <cp:revision>335</cp:revision>
  <cp:lastPrinted>2015-11-22T10:33:02Z</cp:lastPrinted>
  <dcterms:created xsi:type="dcterms:W3CDTF">2015-08-12T13:13:39Z</dcterms:created>
  <dcterms:modified xsi:type="dcterms:W3CDTF">2019-07-11T16:43:56Z</dcterms:modified>
</cp:coreProperties>
</file>